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  <p:sldMasterId id="2147484040" r:id="rId5"/>
    <p:sldMasterId id="2147484078" r:id="rId6"/>
    <p:sldMasterId id="2147483660" r:id="rId7"/>
    <p:sldMasterId id="2147484188" r:id="rId8"/>
    <p:sldMasterId id="2147484230" r:id="rId9"/>
  </p:sldMasterIdLst>
  <p:notesMasterIdLst>
    <p:notesMasterId r:id="rId73"/>
  </p:notesMasterIdLst>
  <p:handoutMasterIdLst>
    <p:handoutMasterId r:id="rId74"/>
  </p:handoutMasterIdLst>
  <p:sldIdLst>
    <p:sldId id="5847" r:id="rId10"/>
    <p:sldId id="2147472190" r:id="rId11"/>
    <p:sldId id="2147472191" r:id="rId12"/>
    <p:sldId id="2147472163" r:id="rId13"/>
    <p:sldId id="2147309283" r:id="rId14"/>
    <p:sldId id="5871" r:id="rId15"/>
    <p:sldId id="5857" r:id="rId16"/>
    <p:sldId id="5855" r:id="rId17"/>
    <p:sldId id="6622" r:id="rId18"/>
    <p:sldId id="2147472200" r:id="rId19"/>
    <p:sldId id="5864" r:id="rId20"/>
    <p:sldId id="5865" r:id="rId21"/>
    <p:sldId id="5873" r:id="rId22"/>
    <p:sldId id="2147311373" r:id="rId23"/>
    <p:sldId id="2147472201" r:id="rId24"/>
    <p:sldId id="6571" r:id="rId25"/>
    <p:sldId id="2147472202" r:id="rId26"/>
    <p:sldId id="2147472192" r:id="rId27"/>
    <p:sldId id="2147308445" r:id="rId28"/>
    <p:sldId id="2147308438" r:id="rId29"/>
    <p:sldId id="2147308415" r:id="rId30"/>
    <p:sldId id="13964" r:id="rId31"/>
    <p:sldId id="420" r:id="rId32"/>
    <p:sldId id="6466" r:id="rId33"/>
    <p:sldId id="2147472196" r:id="rId34"/>
    <p:sldId id="2147308444" r:id="rId35"/>
    <p:sldId id="6599" r:id="rId36"/>
    <p:sldId id="2147472208" r:id="rId37"/>
    <p:sldId id="2147472178" r:id="rId38"/>
    <p:sldId id="2147308408" r:id="rId39"/>
    <p:sldId id="2147472194" r:id="rId40"/>
    <p:sldId id="6586" r:id="rId41"/>
    <p:sldId id="2147308460" r:id="rId42"/>
    <p:sldId id="274" r:id="rId43"/>
    <p:sldId id="2147310318" r:id="rId44"/>
    <p:sldId id="2147310344" r:id="rId45"/>
    <p:sldId id="2147469761" r:id="rId46"/>
    <p:sldId id="2147308461" r:id="rId47"/>
    <p:sldId id="2147309277" r:id="rId48"/>
    <p:sldId id="2147472203" r:id="rId49"/>
    <p:sldId id="6553" r:id="rId50"/>
    <p:sldId id="2147309284" r:id="rId51"/>
    <p:sldId id="2147308446" r:id="rId52"/>
    <p:sldId id="2147308447" r:id="rId53"/>
    <p:sldId id="6584" r:id="rId54"/>
    <p:sldId id="278" r:id="rId55"/>
    <p:sldId id="279" r:id="rId56"/>
    <p:sldId id="2147309286" r:id="rId57"/>
    <p:sldId id="270" r:id="rId58"/>
    <p:sldId id="2147309626" r:id="rId59"/>
    <p:sldId id="2147472204" r:id="rId60"/>
    <p:sldId id="282" r:id="rId61"/>
    <p:sldId id="2147469439" r:id="rId62"/>
    <p:sldId id="2147472229" r:id="rId63"/>
    <p:sldId id="706" r:id="rId64"/>
    <p:sldId id="2147309280" r:id="rId65"/>
    <p:sldId id="2147309279" r:id="rId66"/>
    <p:sldId id="781" r:id="rId67"/>
    <p:sldId id="2147472207" r:id="rId68"/>
    <p:sldId id="2147472205" r:id="rId69"/>
    <p:sldId id="2147472199" r:id="rId70"/>
    <p:sldId id="2147472228" r:id="rId71"/>
    <p:sldId id="2147472188" r:id="rId72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riem Bendris" initials="MB" lastIdx="9" clrIdx="0">
    <p:extLst>
      <p:ext uri="{19B8F6BF-5375-455C-9EA6-DF929625EA0E}">
        <p15:presenceInfo xmlns:p15="http://schemas.microsoft.com/office/powerpoint/2012/main" userId="S::mbendris@nvidia.com::262181da-08f0-4348-9224-244ee2ab151d" providerId="AD"/>
      </p:ext>
    </p:extLst>
  </p:cmAuthor>
  <p:cmAuthor id="2" name="Dana Sheahen" initials="DS" lastIdx="1" clrIdx="1">
    <p:extLst>
      <p:ext uri="{19B8F6BF-5375-455C-9EA6-DF929625EA0E}">
        <p15:presenceInfo xmlns:p15="http://schemas.microsoft.com/office/powerpoint/2012/main" userId="S::dsheahen@nvidia.com::e07e8a2f-5d44-46a1-8660-50c065428d62" providerId="AD"/>
      </p:ext>
    </p:extLst>
  </p:cmAuthor>
  <p:cmAuthor id="3" name="Siddharth Sharma (Developer Marketing)" initials="SS(M" lastIdx="1" clrIdx="2">
    <p:extLst>
      <p:ext uri="{19B8F6BF-5375-455C-9EA6-DF929625EA0E}">
        <p15:presenceInfo xmlns:p15="http://schemas.microsoft.com/office/powerpoint/2012/main" userId="S::sisharma@nvidia.com::7753f1ee-ca63-4420-b6f2-0f32c80942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57582-1C62-47C1-8057-6BD7197CEA23}" v="5" dt="2023-02-03T21:52:09.879"/>
    <p1510:client id="{994F3464-D294-1D89-E351-9FF0C7517D76}" v="19" dt="2023-02-12T10:22:44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709" autoAdjust="0"/>
  </p:normalViewPr>
  <p:slideViewPr>
    <p:cSldViewPr snapToGrid="0">
      <p:cViewPr>
        <p:scale>
          <a:sx n="50" d="100"/>
          <a:sy n="50" d="100"/>
        </p:scale>
        <p:origin x="1384" y="-147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DINPro-Regular" panose="020B0604020202020204" charset="0"/>
              </a:defRPr>
            </a:pPr>
            <a:r>
              <a:rPr lang="en-US" sz="1200">
                <a:latin typeface="Trebuchet MS" panose="020B0603020202020204" pitchFamily="34" charset="0"/>
                <a:cs typeface="DINPro-Regular" panose="020B0604020202020204" charset="0"/>
              </a:rPr>
              <a:t>Up to 1.7x faster on INT8</a:t>
            </a:r>
          </a:p>
        </c:rich>
      </c:tx>
      <c:layout>
        <c:manualLayout>
          <c:xMode val="edge"/>
          <c:yMode val="edge"/>
          <c:x val="0.27288174420074784"/>
          <c:y val="3.74381604215939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DINPro-Regular" panose="020B060402020202020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324987405068104"/>
          <c:y val="0.16163148900918603"/>
          <c:w val="0.77666259508853186"/>
          <c:h val="0.700336862480022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'BERT TensorRT 6'!$B$35</c:f>
              <c:strCache>
                <c:ptCount val="1"/>
                <c:pt idx="0">
                  <c:v>Throughtput (BS=1024), A100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6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09-4A08-B353-AF9082425A65}"/>
              </c:ext>
            </c:extLst>
          </c:dPt>
          <c:dPt>
            <c:idx val="1"/>
            <c:invertIfNegative val="0"/>
            <c:bubble3D val="0"/>
            <c:spPr>
              <a:solidFill>
                <a:srgbClr val="70AD47">
                  <a:lumMod val="7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09-4A08-B353-AF9082425A65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C09-4A08-B353-AF9082425A65}"/>
              </c:ext>
            </c:extLst>
          </c:dPt>
          <c:cat>
            <c:strRef>
              <c:f>'BERT TensorRT 6'!$C$34:$D$34</c:f>
              <c:strCache>
                <c:ptCount val="2"/>
                <c:pt idx="0">
                  <c:v>TRT 8.0(QAT)</c:v>
                </c:pt>
                <c:pt idx="1">
                  <c:v>TRT 7.2 (PTQ)</c:v>
                </c:pt>
              </c:strCache>
            </c:strRef>
          </c:cat>
          <c:val>
            <c:numRef>
              <c:f>'BERT TensorRT 6'!$C$35:$D$35</c:f>
              <c:numCache>
                <c:formatCode>General</c:formatCode>
                <c:ptCount val="2"/>
                <c:pt idx="0">
                  <c:v>24360</c:v>
                </c:pt>
                <c:pt idx="1">
                  <c:v>14469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09-4A08-B353-AF9082425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26"/>
        <c:axId val="751145592"/>
        <c:axId val="751140016"/>
        <c:extLst/>
      </c:barChart>
      <c:catAx>
        <c:axId val="751145592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DINPro-Regular" panose="020B0604020202020204" charset="0"/>
              </a:defRPr>
            </a:pPr>
            <a:endParaRPr lang="en-US"/>
          </a:p>
        </c:txPr>
        <c:crossAx val="751140016"/>
        <c:crosses val="autoZero"/>
        <c:auto val="1"/>
        <c:lblAlgn val="ctr"/>
        <c:lblOffset val="100"/>
        <c:noMultiLvlLbl val="0"/>
      </c:catAx>
      <c:valAx>
        <c:axId val="751140016"/>
        <c:scaling>
          <c:orientation val="minMax"/>
          <c:max val="28000"/>
          <c:min val="0"/>
        </c:scaling>
        <c:delete val="0"/>
        <c:axPos val="r"/>
        <c:majorGridlines>
          <c:spPr>
            <a:ln w="9525" cap="flat" cmpd="sng" algn="ctr">
              <a:solidFill>
                <a:srgbClr val="B3B3B3"/>
              </a:solidFill>
              <a:round/>
            </a:ln>
            <a:effectLst/>
          </c:spPr>
        </c:majorGridlines>
        <c:numFmt formatCode="#,##0" sourceLinked="0"/>
        <c:majorTickMark val="in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1145592"/>
        <c:crosses val="autoZero"/>
        <c:crossBetween val="between"/>
        <c:majorUnit val="6000"/>
      </c:valAx>
      <c:spPr>
        <a:solidFill>
          <a:srgbClr val="B3B3B3">
            <a:lumMod val="20000"/>
            <a:lumOff val="80000"/>
          </a:srgbClr>
        </a:solidFill>
        <a:ln w="127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B3B3B3">
        <a:lumMod val="20000"/>
        <a:lumOff val="80000"/>
      </a:srgbClr>
    </a:solidFill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0.03257</cdr:x>
      <cdr:y>0.12871</cdr:y>
    </cdr:from>
    <cdr:to>
      <cdr:x>0.1049</cdr:x>
      <cdr:y>0.87129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4A67919D-B3FF-4D84-87ED-249C1E281C86}"/>
            </a:ext>
          </a:extLst>
        </cdr:cNvPr>
        <cdr:cNvSpPr/>
      </cdr:nvSpPr>
      <cdr:spPr>
        <a:xfrm xmlns:a="http://schemas.openxmlformats.org/drawingml/2006/main" rot="16200000">
          <a:off x="-598343" y="994420"/>
          <a:ext cx="1656527" cy="2419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dirty="0">
              <a:solidFill>
                <a:schemeClr val="tx1">
                  <a:lumMod val="75000"/>
                </a:schemeClr>
              </a:solidFill>
              <a:latin typeface="Trebuchet MS" panose="020B0603020202020204" pitchFamily="34" charset="0"/>
              <a:cs typeface="DINPro-Regular" panose="020B0604020202020204" charset="0"/>
            </a:rPr>
            <a:t>Throughput</a:t>
          </a:r>
          <a:endParaRPr lang="en-US" sz="1400" dirty="0">
            <a:solidFill>
              <a:schemeClr val="tx1">
                <a:lumMod val="75000"/>
              </a:schemeClr>
            </a:solidFill>
            <a:latin typeface="Trebuchet MS" panose="020B0603020202020204" pitchFamily="34" charset="0"/>
            <a:cs typeface="DINPro-Regular" panose="020B060402020202020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NVIDIA Sans" panose="020B0503020203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Choosing the right model that meets the requirement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8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0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88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573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1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59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1100" dirty="0"/>
                  <a:t>Quantization can be used to optimize the model</a:t>
                </a:r>
              </a:p>
              <a:p>
                <a:endParaRPr lang="en-GB" sz="1100" dirty="0"/>
              </a:p>
              <a:p>
                <a:r>
                  <a:rPr lang="en-GB" sz="1100" dirty="0"/>
                  <a:t>So, basically takes a model that is trained in fp32 or fp16 and find a mapping to represent each value in lower precision (int8)</a:t>
                </a:r>
              </a:p>
              <a:p>
                <a:endParaRPr lang="en-GB" sz="11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For instance, int8 quantization of the bloom model would </a:t>
                </a:r>
                <a:r>
                  <a:rPr lang="en-GB" sz="1800" b="0" i="0">
                    <a:latin typeface="Cambria Math" panose="02040503050406030204" pitchFamily="18" charset="0"/>
                  </a:rPr>
                  <a:t>reduce the memoty footprint from "</a:t>
                </a:r>
                <a:r>
                  <a:rPr lang="en-GB" sz="1800" i="0">
                    <a:latin typeface="Cambria Math" panose="02040503050406030204" pitchFamily="18" charset="0"/>
                  </a:rPr>
                  <a:t>327.82"</a:t>
                </a:r>
                <a:r>
                  <a:rPr lang="en-GB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to 165G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The biggest challenge here with </a:t>
                </a:r>
                <a:r>
                  <a:rPr lang="en-GB" sz="1100" dirty="0"/>
                  <a:t>Quantization</a:t>
                </a:r>
                <a:r>
                  <a:rPr lang="en-GB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is to keep the performance of the non quantized model.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There a several techniques to do that, bellow a link enumerating some of them</a:t>
                </a:r>
                <a:endParaRPr lang="en-GB" sz="1100" dirty="0"/>
              </a:p>
              <a:p>
                <a:endParaRPr lang="en-US" dirty="0">
                  <a:latin typeface="Calibri"/>
                  <a:cs typeface="Calibri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88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>
              <a:latin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1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To change according to the agenda, time zone ..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Minimum 2 breaks per day. Minimum 30mn per lab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Minimum 30mn for assessment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NVIDIA Sans" panose="020B0503020203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616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74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rebuchet MS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5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888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1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3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91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Model distillation </a:t>
            </a:r>
          </a:p>
          <a:p>
            <a:r>
              <a:rPr lang="en-GB"/>
              <a:t>Where a large trained model is used to teach a smaller 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98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18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74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0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61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265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265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0" name="Google Shape;1230;p19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231" name="Google Shape;1231;p1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AD357-0C40-4436-9D38-C47D60C1C9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1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98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AD357-0C40-4436-9D38-C47D60C1C9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799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265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790391">
              <a:defRPr/>
            </a:pPr>
            <a:fld id="{E02D639A-AF38-4D9A-897E-57859A70BDEB}" type="slidenum">
              <a:rPr lang="en-US">
                <a:solidFill>
                  <a:prstClr val="black"/>
                </a:solidFill>
              </a:rPr>
              <a:pPr defTabSz="790391">
                <a:defRPr/>
              </a:pPr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4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71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192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e5f8a1850c_2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0363" y="674688"/>
            <a:ext cx="5997575" cy="3375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6" name="Google Shape;2346;ge5f8a1850c_2_363:notes"/>
          <p:cNvSpPr txBox="1">
            <a:spLocks noGrp="1"/>
          </p:cNvSpPr>
          <p:nvPr>
            <p:ph type="body" idx="1"/>
          </p:nvPr>
        </p:nvSpPr>
        <p:spPr>
          <a:xfrm>
            <a:off x="671830" y="4275606"/>
            <a:ext cx="5374525" cy="405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tabLst/>
              <a:defRPr/>
            </a:pP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tabLst/>
              <a:defRPr/>
            </a:pPr>
            <a:r>
              <a:rPr lang="en-US" sz="1100" dirty="0"/>
              <a:t>Low latency, high throughput and reduce the cost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tabLst/>
              <a:defRPr/>
            </a:pPr>
            <a:r>
              <a:rPr lang="en-US" sz="1100" dirty="0"/>
              <a:t>We need serving tools supporting </a:t>
            </a:r>
            <a:r>
              <a:rPr lang="en-GB" sz="1100" b="1" dirty="0"/>
              <a:t>different frameworks, </a:t>
            </a:r>
            <a:r>
              <a:rPr lang="en-GB" sz="1100" dirty="0"/>
              <a:t>model ensemble, different machines, </a:t>
            </a:r>
            <a:r>
              <a:rPr lang="en-US" sz="1100" dirty="0"/>
              <a:t>updates without disrupting the application</a:t>
            </a: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lang="en-GB" sz="1100" dirty="0"/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7" name="Google Shape;2347;ge5f8a1850c_2_363:notes"/>
          <p:cNvSpPr txBox="1">
            <a:spLocks noGrp="1"/>
          </p:cNvSpPr>
          <p:nvPr>
            <p:ph type="sldNum" idx="12"/>
          </p:nvPr>
        </p:nvSpPr>
        <p:spPr>
          <a:xfrm>
            <a:off x="3510538" y="8549651"/>
            <a:ext cx="2911225" cy="44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44800" rIns="89600" bIns="44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06497A-1AB6-466A-824E-13126D59B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606497A-1AB6-466A-824E-13126D59B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68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002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p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8865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Useful when complex developing pipelines. Mixed (CPU/GPU)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It allows to minimize memory copy, by mutualizing some processes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b="0" i="0" u="none" strike="noStrike" dirty="0">
              <a:solidFill>
                <a:schemeClr val="dk1"/>
              </a:solidFill>
              <a:latin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dirty="0">
                <a:solidFill>
                  <a:schemeClr val="dk1"/>
                </a:solidFill>
                <a:latin typeface="Trebuchet MS"/>
                <a:sym typeface="Trebuchet MS"/>
              </a:rPr>
              <a:t>Avoid memory copy if not necessary</a:t>
            </a:r>
            <a:endParaRPr lang="en-GB" sz="1100" dirty="0"/>
          </a:p>
        </p:txBody>
      </p:sp>
      <p:sp>
        <p:nvSpPr>
          <p:cNvPr id="739" name="Google Shape;739;p2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5208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e5f8a1850c_2_729:notes"/>
          <p:cNvSpPr txBox="1">
            <a:spLocks noGrp="1"/>
          </p:cNvSpPr>
          <p:nvPr>
            <p:ph type="body" idx="1"/>
          </p:nvPr>
        </p:nvSpPr>
        <p:spPr>
          <a:xfrm>
            <a:off x="657225" y="4205514"/>
            <a:ext cx="5257800" cy="398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825" tIns="43900" rIns="87825" bIns="43900" anchor="t" anchorCtr="0">
            <a:noAutofit/>
          </a:bodyPr>
          <a:lstStyle/>
          <a:p>
            <a:pPr marL="723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</a:pPr>
            <a:endParaRPr sz="1300" dirty="0"/>
          </a:p>
        </p:txBody>
      </p:sp>
      <p:sp>
        <p:nvSpPr>
          <p:cNvPr id="2626" name="Google Shape;2626;ge5f8a1850c_2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963" y="663575"/>
            <a:ext cx="5902325" cy="3321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e5f8a1850c_2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0" name="Google Shape;2690;ge5f8a1850c_2_78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300" dirty="0"/>
          </a:p>
        </p:txBody>
      </p:sp>
      <p:sp>
        <p:nvSpPr>
          <p:cNvPr id="2691" name="Google Shape;2691;ge5f8a1850c_2_78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d3850047e_0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Riva under the hood: </a:t>
            </a:r>
            <a:r>
              <a:rPr lang="en-GB" dirty="0" err="1"/>
              <a:t>TensorRT</a:t>
            </a:r>
            <a:r>
              <a:rPr lang="en-GB" dirty="0"/>
              <a:t> and Triton Inference Server</a:t>
            </a:r>
            <a:endParaRPr dirty="0"/>
          </a:p>
        </p:txBody>
      </p:sp>
      <p:sp>
        <p:nvSpPr>
          <p:cNvPr id="505" name="Google Shape;505;g10d3850047e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482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48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9f01d088fb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3" name="Google Shape;2313;g9f01d088fb_2_34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28600" lvl="0" indent="-11220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Trebuchet MS"/>
              <a:buNone/>
            </a:pPr>
            <a:endParaRPr dirty="0"/>
          </a:p>
        </p:txBody>
      </p:sp>
      <p:sp>
        <p:nvSpPr>
          <p:cNvPr id="2314" name="Google Shape;2314;g9f01d088fb_2_34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d5b4ca8232_0_3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g1d5b4ca8232_0_3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GB" sz="1200" dirty="0">
              <a:solidFill>
                <a:srgbClr val="4472C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95" name="Google Shape;995;g1d5b4ca8232_0_3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d5b4ca8232_0_3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g1d5b4ca8232_0_3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spcBef>
                <a:spcPts val="0"/>
              </a:spcBef>
              <a:buSzPts val="6600"/>
            </a:pPr>
            <a:r>
              <a:rPr lang="en-US" dirty="0">
                <a:latin typeface="+mj-lt"/>
                <a:cs typeface="NVIDIA Sans" panose="020B0503020203020204" pitchFamily="34" charset="0"/>
              </a:rPr>
              <a:t>Here is an example of Virtual Assistant Application in commercial setting. </a:t>
            </a:r>
          </a:p>
          <a:p>
            <a:pPr algn="l">
              <a:spcBef>
                <a:spcPts val="0"/>
              </a:spcBef>
              <a:buSzPts val="6600"/>
            </a:pPr>
            <a:endParaRPr lang="en-US" dirty="0">
              <a:latin typeface="+mj-lt"/>
              <a:cs typeface="NVIDIA Sans" panose="020B0503020203020204" pitchFamily="34" charset="0"/>
            </a:endParaRPr>
          </a:p>
          <a:p>
            <a:pPr algn="l">
              <a:spcBef>
                <a:spcPts val="0"/>
              </a:spcBef>
              <a:buSzPts val="6600"/>
            </a:pPr>
            <a:endParaRPr lang="en-US" sz="1200" b="0" i="0" u="none" strike="noStrike" cap="none" dirty="0">
              <a:solidFill>
                <a:schemeClr val="bg1"/>
              </a:solidFill>
              <a:latin typeface="+mj-lt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995" name="Google Shape;995;g1d5b4ca8232_0_3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47032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d5b4ca8232_0_3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g1d5b4ca8232_0_3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spcBef>
                <a:spcPts val="0"/>
              </a:spcBef>
              <a:buSzPts val="6600"/>
            </a:pPr>
            <a:r>
              <a:rPr lang="en-US" dirty="0">
                <a:latin typeface="+mj-lt"/>
                <a:cs typeface="NVIDIA Sans" panose="020B0503020203020204" pitchFamily="34" charset="0"/>
              </a:rPr>
              <a:t>Here is an example of Virtual Assistant Application in commercial setting. </a:t>
            </a:r>
          </a:p>
          <a:p>
            <a:pPr algn="l">
              <a:spcBef>
                <a:spcPts val="0"/>
              </a:spcBef>
              <a:buSzPts val="6600"/>
            </a:pPr>
            <a:endParaRPr lang="en-US" dirty="0">
              <a:latin typeface="+mj-lt"/>
              <a:cs typeface="NVIDIA Sans" panose="020B0503020203020204" pitchFamily="34" charset="0"/>
            </a:endParaRPr>
          </a:p>
          <a:p>
            <a:pPr algn="l">
              <a:spcBef>
                <a:spcPts val="0"/>
              </a:spcBef>
              <a:buSzPts val="6600"/>
            </a:pPr>
            <a:endParaRPr lang="en-US" sz="1200" b="0" i="0" u="none" strike="noStrike" cap="none" dirty="0">
              <a:solidFill>
                <a:schemeClr val="bg1"/>
              </a:solidFill>
              <a:latin typeface="+mj-lt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995" name="Google Shape;995;g1d5b4ca8232_0_3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6778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Trebuchet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rebuchet MS"/>
              </a:rPr>
              <a:t>Typically, it has a mechanism to collect,  centralizes and store the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Trebuchet MS"/>
            </a:endParaRPr>
          </a:p>
          <a:p>
            <a:r>
              <a:rPr lang="en-US" b="1" dirty="0">
                <a:latin typeface="Trebuchet MS"/>
              </a:rPr>
              <a:t>An </a:t>
            </a:r>
            <a:r>
              <a:rPr lang="en-US" b="1" dirty="0" err="1">
                <a:latin typeface="Trebuchet MS"/>
              </a:rPr>
              <a:t>Alertmanager</a:t>
            </a:r>
            <a:r>
              <a:rPr lang="en-US" dirty="0">
                <a:latin typeface="Trebuchet MS"/>
              </a:rPr>
              <a:t> to trigger alerts based on those metrics. That could raise problems, send emails </a:t>
            </a:r>
          </a:p>
          <a:p>
            <a:r>
              <a:rPr lang="en-US" dirty="0">
                <a:latin typeface="Trebuchet MS"/>
              </a:rPr>
              <a:t>And  a data viz and export wit dashboard </a:t>
            </a:r>
          </a:p>
          <a:p>
            <a:endParaRPr lang="en-US" dirty="0">
              <a:latin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592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endParaRPr lang="en-GB" dirty="0">
              <a:solidFill>
                <a:srgbClr val="92D050"/>
              </a:solidFill>
            </a:endParaRPr>
          </a:p>
          <a:p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36" name="Google Shape;136;p1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4" name="Google Shape;114;p1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ＭＳ Ｐゴシック" pitchFamily="-16" charset="-128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ＭＳ Ｐゴシック" pitchFamily="-16" charset="-128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2923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46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8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52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1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6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D803607-04CC-4854-B44F-C75A2664FE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0687" y="7982157"/>
            <a:ext cx="2669325" cy="21643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CA24084-E23F-444B-85F4-5957A1DD65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14748655" y="8192089"/>
            <a:ext cx="3306588" cy="18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>
            <a:normAutofit/>
          </a:bodyPr>
          <a:lstStyle>
            <a:lvl1pPr>
              <a:defRPr sz="36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36876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87419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422893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7926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624" y="1510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64624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4624" y="18658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9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64624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624" y="609388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858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81419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1510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18658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BD02B4B-A086-6FE3-E679-27B2D16FD70E}"/>
              </a:ext>
            </a:extLst>
          </p:cNvPr>
          <p:cNvSpPr txBox="1">
            <a:spLocks/>
          </p:cNvSpPr>
          <p:nvPr userDrawn="1"/>
        </p:nvSpPr>
        <p:spPr>
          <a:xfrm>
            <a:off x="1298448" y="9657470"/>
            <a:ext cx="4011253" cy="547688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1200" smtClean="0">
                <a:latin typeface="+mn-lt"/>
              </a:rPr>
              <a:pPr algn="l"/>
              <a:t>‹#›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675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16344900" y="9166858"/>
            <a:ext cx="1943100" cy="1120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1510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18658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10081419" y="0"/>
            <a:ext cx="8206582" cy="10286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1097280" anchor="ctr"/>
          <a:lstStyle/>
          <a:p>
            <a:pPr lvl="0" indent="0" algn="ctr" defTabSz="1371600">
              <a:lnSpc>
                <a:spcPct val="90000"/>
              </a:lnSpc>
              <a:spcBef>
                <a:spcPts val="1500"/>
              </a:spcBef>
              <a:buFontTx/>
              <a:buNone/>
            </a:pPr>
            <a:endParaRPr lang="en-US" sz="200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37DABC9-9CAA-DA05-5F17-13E318A54632}"/>
              </a:ext>
            </a:extLst>
          </p:cNvPr>
          <p:cNvSpPr txBox="1">
            <a:spLocks/>
          </p:cNvSpPr>
          <p:nvPr userDrawn="1"/>
        </p:nvSpPr>
        <p:spPr>
          <a:xfrm>
            <a:off x="1298448" y="9657470"/>
            <a:ext cx="4011253" cy="547688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1200" smtClean="0">
                <a:latin typeface="+mn-lt"/>
              </a:rPr>
              <a:pPr algn="l"/>
              <a:t>‹#›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176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609388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81419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11FAC9B-0B97-F963-BEC3-A4C4CCCD50FC}"/>
              </a:ext>
            </a:extLst>
          </p:cNvPr>
          <p:cNvSpPr txBox="1">
            <a:spLocks/>
          </p:cNvSpPr>
          <p:nvPr userDrawn="1"/>
        </p:nvSpPr>
        <p:spPr>
          <a:xfrm>
            <a:off x="1298448" y="9657470"/>
            <a:ext cx="4011253" cy="547688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1200" smtClean="0">
                <a:latin typeface="+mn-lt"/>
              </a:rPr>
              <a:pPr algn="l"/>
              <a:t>‹#›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231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1312" y="0"/>
            <a:ext cx="10076689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4302077"/>
            <a:ext cx="6089903" cy="1682848"/>
          </a:xfrm>
        </p:spPr>
        <p:txBody>
          <a:bodyPr anchor="ctr"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A9EB317-5A12-AA65-C4DE-1F4EA9EB8503}"/>
              </a:ext>
            </a:extLst>
          </p:cNvPr>
          <p:cNvSpPr txBox="1">
            <a:spLocks/>
          </p:cNvSpPr>
          <p:nvPr userDrawn="1"/>
        </p:nvSpPr>
        <p:spPr>
          <a:xfrm>
            <a:off x="1298448" y="9657470"/>
            <a:ext cx="4011253" cy="547688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1200" smtClean="0">
                <a:latin typeface="+mn-lt"/>
              </a:rPr>
              <a:pPr algn="l"/>
              <a:t>‹#›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376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3414797"/>
            <a:ext cx="6071616" cy="1682848"/>
          </a:xfrm>
        </p:spPr>
        <p:txBody>
          <a:bodyPr anchor="b"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5141560"/>
            <a:ext cx="6071616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1312" y="0"/>
            <a:ext cx="10076689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1815FFA-AC88-A3A0-2559-F94682634D98}"/>
              </a:ext>
            </a:extLst>
          </p:cNvPr>
          <p:cNvSpPr txBox="1">
            <a:spLocks/>
          </p:cNvSpPr>
          <p:nvPr userDrawn="1"/>
        </p:nvSpPr>
        <p:spPr>
          <a:xfrm>
            <a:off x="1298448" y="9657470"/>
            <a:ext cx="4011253" cy="547688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1200" smtClean="0">
                <a:latin typeface="+mn-lt"/>
              </a:rPr>
              <a:pPr algn="l"/>
              <a:t>‹#›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16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31325" y="2424907"/>
            <a:ext cx="12225351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31325" y="8531981"/>
            <a:ext cx="122253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031325" y="8875784"/>
            <a:ext cx="122253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52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9677400" y="3459984"/>
            <a:ext cx="7791798" cy="3939762"/>
          </a:xfrm>
          <a:prstGeom prst="rect">
            <a:avLst/>
          </a:prstGeom>
        </p:spPr>
        <p:txBody>
          <a:bodyPr anchor="ctr"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2" y="2424907"/>
            <a:ext cx="8172798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18802" y="8531981"/>
            <a:ext cx="8172798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18802" y="8875784"/>
            <a:ext cx="8172798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5604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2" y="2424907"/>
            <a:ext cx="8172798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96400" y="2424907"/>
            <a:ext cx="8172798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18802" y="8531981"/>
            <a:ext cx="8172798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18802" y="8875784"/>
            <a:ext cx="8172798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296403" y="8531981"/>
            <a:ext cx="81731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9296403" y="8875784"/>
            <a:ext cx="8173139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217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2" y="2424907"/>
            <a:ext cx="4416139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529175" y="3459984"/>
            <a:ext cx="3462425" cy="3939762"/>
          </a:xfrm>
          <a:prstGeom prst="rect">
            <a:avLst/>
          </a:prstGeom>
        </p:spPr>
        <p:txBody>
          <a:bodyPr anchor="ctr"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296403" y="2424907"/>
            <a:ext cx="4416139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14006776" y="3459984"/>
            <a:ext cx="3462425" cy="3939762"/>
          </a:xfrm>
          <a:prstGeom prst="rect">
            <a:avLst/>
          </a:prstGeom>
        </p:spPr>
        <p:txBody>
          <a:bodyPr anchor="ctr"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18802" y="8531981"/>
            <a:ext cx="44161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18802" y="8875784"/>
            <a:ext cx="4416139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296403" y="8531981"/>
            <a:ext cx="4416323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9296403" y="8875784"/>
            <a:ext cx="4416323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643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74237" y="2424907"/>
            <a:ext cx="5394960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46519" y="2424907"/>
            <a:ext cx="5394960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8802" y="2424907"/>
            <a:ext cx="5394960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26555" y="8531981"/>
            <a:ext cx="539496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26555" y="8875784"/>
            <a:ext cx="539496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446520" y="8531981"/>
            <a:ext cx="539496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446520" y="8875784"/>
            <a:ext cx="539496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066485" y="8531981"/>
            <a:ext cx="539518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066485" y="8875784"/>
            <a:ext cx="539518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6240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60379" y="2424907"/>
            <a:ext cx="3991493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6127" y="2424907"/>
            <a:ext cx="3991493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18803" y="2424907"/>
            <a:ext cx="3984565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484630" y="2424907"/>
            <a:ext cx="3984567" cy="6009918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043667" y="8531981"/>
            <a:ext cx="3983953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264" y="8531981"/>
            <a:ext cx="3973485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043667" y="8875784"/>
            <a:ext cx="3983953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15264" y="8875784"/>
            <a:ext cx="3973485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263765" y="8531981"/>
            <a:ext cx="397348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263765" y="8875784"/>
            <a:ext cx="397348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3488019" y="8531981"/>
            <a:ext cx="3973652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488019" y="8875784"/>
            <a:ext cx="3973652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1977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45697" y="2424907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2792" y="2424907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074237" y="2424907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28422" y="4990943"/>
            <a:ext cx="538932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28422" y="5334747"/>
            <a:ext cx="538932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47174" y="4990943"/>
            <a:ext cx="538932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47174" y="5334747"/>
            <a:ext cx="538932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2075658" y="4990943"/>
            <a:ext cx="53895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2075658" y="5334747"/>
            <a:ext cx="53895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260379" y="5965944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3632660" y="5965944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638294" y="8531981"/>
            <a:ext cx="538932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638294" y="8875784"/>
            <a:ext cx="538932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9266777" y="8531981"/>
            <a:ext cx="53895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9266777" y="8875784"/>
            <a:ext cx="53895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7655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45697" y="2424907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2792" y="2424907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074237" y="2424907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28422" y="4990943"/>
            <a:ext cx="538932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28422" y="5334747"/>
            <a:ext cx="538932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47174" y="4990943"/>
            <a:ext cx="538932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47174" y="5334747"/>
            <a:ext cx="538932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2075658" y="4990943"/>
            <a:ext cx="53895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2075658" y="5334747"/>
            <a:ext cx="53895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6451327" y="5965945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28422" y="5965945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12079867" y="5965945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34053" y="8531981"/>
            <a:ext cx="538932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34053" y="8875784"/>
            <a:ext cx="538932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452805" y="8531981"/>
            <a:ext cx="538932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452805" y="8875784"/>
            <a:ext cx="538932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081288" y="8531981"/>
            <a:ext cx="53895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2081288" y="8875784"/>
            <a:ext cx="53895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01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67536" y="8529561"/>
            <a:ext cx="397764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43287" y="8529561"/>
            <a:ext cx="398516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67536" y="8863528"/>
            <a:ext cx="397764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943287" y="8863528"/>
            <a:ext cx="3985169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943287" y="5963099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167537" y="5963099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391788" y="5963099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391788" y="8529561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391788" y="8863528"/>
            <a:ext cx="3975734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67305" y="2424907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43054" y="2424907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18803" y="2424907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491557" y="2424907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47205" y="4990943"/>
            <a:ext cx="397348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18802" y="4990943"/>
            <a:ext cx="3973485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047205" y="5334747"/>
            <a:ext cx="397348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18802" y="5334747"/>
            <a:ext cx="3973485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267303" y="4990943"/>
            <a:ext cx="397348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7303" y="5334747"/>
            <a:ext cx="397348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3491557" y="4990943"/>
            <a:ext cx="3973652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3491557" y="5334747"/>
            <a:ext cx="3973652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5491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8802" y="5963099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043052" y="5963099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267303" y="5963099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67305" y="2424907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43054" y="2424907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18803" y="2424907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491557" y="2424907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13484031" y="5963099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2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47205" y="4990943"/>
            <a:ext cx="397348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18802" y="4990943"/>
            <a:ext cx="3973485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047205" y="5334747"/>
            <a:ext cx="397348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18802" y="5334747"/>
            <a:ext cx="3973485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267303" y="4990943"/>
            <a:ext cx="397348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7303" y="5334747"/>
            <a:ext cx="397348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3491557" y="4990943"/>
            <a:ext cx="3973652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3491557" y="5334747"/>
            <a:ext cx="3973652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043666" y="8529561"/>
            <a:ext cx="397348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264" y="8529561"/>
            <a:ext cx="3973485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043666" y="8873365"/>
            <a:ext cx="397348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15264" y="8873365"/>
            <a:ext cx="3973485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263765" y="8529561"/>
            <a:ext cx="3973486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263765" y="8873365"/>
            <a:ext cx="3973486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3488019" y="8529561"/>
            <a:ext cx="3973652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488019" y="8873365"/>
            <a:ext cx="3973652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381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91055" y="8529561"/>
            <a:ext cx="313074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8710" y="8529561"/>
            <a:ext cx="312742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91055" y="8863528"/>
            <a:ext cx="313074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18710" y="8863528"/>
            <a:ext cx="312742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510589" y="5963099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89858" y="5963099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643079" y="5963099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66205" y="8529561"/>
            <a:ext cx="313182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66205" y="8863528"/>
            <a:ext cx="313182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76030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97417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18803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954644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14333258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263810" y="5963099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653712" y="8529561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653712" y="886352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570957" y="4990943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195979" y="4990943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570957" y="5334747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195979" y="5334747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950331" y="4990943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950331" y="5334747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333258" y="4990943"/>
            <a:ext cx="31319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4333258" y="5334747"/>
            <a:ext cx="31319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18803" y="4990943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8803" y="5334747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748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960C9-7EE1-466F-A367-895BB594529A}"/>
              </a:ext>
            </a:extLst>
          </p:cNvPr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F0376-86FF-4FFB-82E1-7CCF302892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91148" y="8529561"/>
            <a:ext cx="313074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8803" y="8529561"/>
            <a:ext cx="312742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91148" y="8863528"/>
            <a:ext cx="313074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8803" y="8863528"/>
            <a:ext cx="312742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8803" y="5963099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198072" y="5963099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951293" y="5963099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66297" y="8529561"/>
            <a:ext cx="313182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66297" y="8863528"/>
            <a:ext cx="313182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76030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97417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18803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954644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14333258" y="2424420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7572024" y="5963099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953805" y="8529561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953805" y="886352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570957" y="4990943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195979" y="4990943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570957" y="5334747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195979" y="5334747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950331" y="4990943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950331" y="5334747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333258" y="4990943"/>
            <a:ext cx="31319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4333258" y="5334747"/>
            <a:ext cx="31319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14330562" y="5963099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8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4322441" y="8551785"/>
            <a:ext cx="31319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4322441" y="8895588"/>
            <a:ext cx="31319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8803" y="4990943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18803" y="5334747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8629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425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218166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42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428625" lvl="0" indent="-428625" algn="ctr"/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1927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0" cy="10287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 userDrawn="1"/>
        </p:nvSpPr>
        <p:spPr>
          <a:xfrm flipV="1">
            <a:off x="1" y="7493546"/>
            <a:ext cx="18288000" cy="2793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 userDrawn="1"/>
        </p:nvSpPr>
        <p:spPr>
          <a:xfrm>
            <a:off x="1" y="-1"/>
            <a:ext cx="18288000" cy="563388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E77BD-ED1F-A7D7-8432-E2BA5A5A8972}"/>
              </a:ext>
            </a:extLst>
          </p:cNvPr>
          <p:cNvCxnSpPr/>
          <p:nvPr userDrawn="1"/>
        </p:nvCxnSpPr>
        <p:spPr>
          <a:xfrm>
            <a:off x="0" y="5664637"/>
            <a:ext cx="18288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 userDrawn="1"/>
        </p:nvGrpSpPr>
        <p:grpSpPr>
          <a:xfrm>
            <a:off x="17007841" y="9738818"/>
            <a:ext cx="1280160" cy="549781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10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0" cy="10287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 userDrawn="1"/>
        </p:nvSpPr>
        <p:spPr>
          <a:xfrm flipV="1">
            <a:off x="1" y="7493546"/>
            <a:ext cx="18288000" cy="2793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 userDrawn="1"/>
        </p:nvSpPr>
        <p:spPr>
          <a:xfrm>
            <a:off x="1" y="-1"/>
            <a:ext cx="18288000" cy="563388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 userDrawn="1"/>
        </p:nvGrpSpPr>
        <p:grpSpPr>
          <a:xfrm>
            <a:off x="17007841" y="9738818"/>
            <a:ext cx="1280160" cy="549781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0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E7366-C86A-7B24-4079-3556645CE52B}"/>
              </a:ext>
            </a:extLst>
          </p:cNvPr>
          <p:cNvSpPr/>
          <p:nvPr userDrawn="1"/>
        </p:nvSpPr>
        <p:spPr>
          <a:xfrm>
            <a:off x="8602310" y="2697480"/>
            <a:ext cx="283464" cy="7589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F39F7-6D39-E797-5348-2E9A9D5D2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352" t="9168" r="17269" b="9409"/>
          <a:stretch/>
        </p:blipFill>
        <p:spPr>
          <a:xfrm>
            <a:off x="0" y="0"/>
            <a:ext cx="861956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130" y="5386000"/>
            <a:ext cx="11366938" cy="273809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2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130" y="4512380"/>
            <a:ext cx="11366939" cy="877133"/>
          </a:xfrm>
          <a:prstGeom prst="rect">
            <a:avLst/>
          </a:prstGeom>
        </p:spPr>
        <p:txBody>
          <a:bodyPr/>
          <a:lstStyle>
            <a:lvl1pPr algn="l">
              <a:defRPr sz="6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6570" y="3124023"/>
            <a:ext cx="1178630" cy="11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7E653-B7EE-05E2-34FD-F035A4A64F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2A4F396-AF1A-AFD8-3D29-A26B64BFC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Pan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0"/>
            <a:ext cx="15773400" cy="12573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511" y="2503302"/>
            <a:ext cx="4023360" cy="63247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374904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martArt Placeholder 11">
            <a:extLst>
              <a:ext uri="{FF2B5EF4-FFF2-40B4-BE49-F238E27FC236}">
                <a16:creationId xmlns:a16="http://schemas.microsoft.com/office/drawing/2014/main" id="{81743A91-8988-41A4-8B3A-4B8D981E60E6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89511" y="2509139"/>
            <a:ext cx="4023360" cy="2174206"/>
          </a:xfrm>
          <a:prstGeom prst="rect">
            <a:avLst/>
          </a:prstGeom>
          <a:gradFill>
            <a:gsLst>
              <a:gs pos="2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" dirty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pPr marL="0" lvl="0" indent="0" algn="ctr" defTabSz="831204">
              <a:spcBef>
                <a:spcPct val="0"/>
              </a:spcBef>
              <a:buNone/>
            </a:pPr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9C32C3B-C0BD-4220-8412-D034091C83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088" y="2686116"/>
            <a:ext cx="365760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6B078F6-C133-4592-85A7-54647551D4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088" y="2957047"/>
            <a:ext cx="365760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3E7B2B9E-5E07-459D-9B90-EEEEFFF8ED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74547" y="2503302"/>
            <a:ext cx="4043864" cy="63247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374904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SmartArt Placeholder 11">
            <a:extLst>
              <a:ext uri="{FF2B5EF4-FFF2-40B4-BE49-F238E27FC236}">
                <a16:creationId xmlns:a16="http://schemas.microsoft.com/office/drawing/2014/main" id="{B0AE2000-F9BC-4157-AC6E-798C4ACBB6C3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4974547" y="2509139"/>
            <a:ext cx="4043864" cy="2174206"/>
          </a:xfrm>
          <a:prstGeom prst="rect">
            <a:avLst/>
          </a:prstGeom>
          <a:gradFill>
            <a:gsLst>
              <a:gs pos="2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" dirty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pPr marL="0" lvl="0" indent="0" algn="ctr" defTabSz="831204">
              <a:spcBef>
                <a:spcPct val="0"/>
              </a:spcBef>
              <a:buNone/>
            </a:pPr>
            <a:endParaRPr lang="en-US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97FF50B-ACD5-4975-A584-A30899C2B3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70123" y="2686116"/>
            <a:ext cx="365760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5C7109F-4BAF-43F9-B57B-9484A7E58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70123" y="2957047"/>
            <a:ext cx="365760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4AEF9B76-70DD-4B7B-A754-EB56FDD8BD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68941" y="2503302"/>
            <a:ext cx="4023360" cy="63247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374904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SmartArt Placeholder 11">
            <a:extLst>
              <a:ext uri="{FF2B5EF4-FFF2-40B4-BE49-F238E27FC236}">
                <a16:creationId xmlns:a16="http://schemas.microsoft.com/office/drawing/2014/main" id="{A25BA5C0-E045-42D2-8510-F0AA6E7F7D5A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>
          <a:xfrm>
            <a:off x="9268941" y="2509139"/>
            <a:ext cx="4023360" cy="2174206"/>
          </a:xfrm>
          <a:prstGeom prst="rect">
            <a:avLst/>
          </a:prstGeom>
          <a:gradFill>
            <a:gsLst>
              <a:gs pos="2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" dirty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pPr marL="0" lvl="0" indent="0" algn="ctr" defTabSz="831204">
              <a:spcBef>
                <a:spcPct val="0"/>
              </a:spcBef>
              <a:buNone/>
            </a:pPr>
            <a:endParaRPr lang="en-US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E23960D-D6C3-4144-AF98-78BF113FAE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4518" y="2686116"/>
            <a:ext cx="365760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F98420C4-0AF2-4F2D-AC34-86501E7873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64518" y="2957047"/>
            <a:ext cx="365760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3235AAF9-94F8-4C28-A301-1C43D09181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557207" y="2503302"/>
            <a:ext cx="4023360" cy="63247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374904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7" name="SmartArt Placeholder 11">
            <a:extLst>
              <a:ext uri="{FF2B5EF4-FFF2-40B4-BE49-F238E27FC236}">
                <a16:creationId xmlns:a16="http://schemas.microsoft.com/office/drawing/2014/main" id="{207971DB-F3D3-4824-BCC8-2748857B98D1}"/>
              </a:ext>
            </a:extLst>
          </p:cNvPr>
          <p:cNvSpPr>
            <a:spLocks noGrp="1"/>
          </p:cNvSpPr>
          <p:nvPr>
            <p:ph type="dgm" sz="quarter" idx="25"/>
          </p:nvPr>
        </p:nvSpPr>
        <p:spPr>
          <a:xfrm>
            <a:off x="13557207" y="2509139"/>
            <a:ext cx="4023360" cy="2174206"/>
          </a:xfrm>
          <a:prstGeom prst="rect">
            <a:avLst/>
          </a:prstGeom>
          <a:gradFill>
            <a:gsLst>
              <a:gs pos="2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" dirty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pPr marL="0" lvl="0" indent="0" algn="ctr" defTabSz="831204">
              <a:spcBef>
                <a:spcPct val="0"/>
              </a:spcBef>
              <a:buNone/>
            </a:pPr>
            <a:endParaRPr lang="en-US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DD9C474-1B5B-43B1-B695-ABE0F631CB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52784" y="2686116"/>
            <a:ext cx="365760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02D8B938-9148-4FC2-B70C-498719BC1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752784" y="2957047"/>
            <a:ext cx="365760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4217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0"/>
            <a:ext cx="15773400" cy="12573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D889FE5-104D-477E-9A3B-54E9F23EA9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126171" y="2503302"/>
            <a:ext cx="5454396" cy="63247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374904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SmartArt Placeholder 11">
            <a:extLst>
              <a:ext uri="{FF2B5EF4-FFF2-40B4-BE49-F238E27FC236}">
                <a16:creationId xmlns:a16="http://schemas.microsoft.com/office/drawing/2014/main" id="{AB08C995-FAD9-4EB7-AC7F-15F18C56C8C4}"/>
              </a:ext>
            </a:extLst>
          </p:cNvPr>
          <p:cNvSpPr>
            <a:spLocks noGrp="1"/>
          </p:cNvSpPr>
          <p:nvPr>
            <p:ph type="dgm" sz="quarter" idx="25"/>
          </p:nvPr>
        </p:nvSpPr>
        <p:spPr>
          <a:xfrm>
            <a:off x="12126171" y="2503302"/>
            <a:ext cx="5454396" cy="2174206"/>
          </a:xfrm>
          <a:prstGeom prst="rect">
            <a:avLst/>
          </a:prstGeom>
          <a:gradFill>
            <a:gsLst>
              <a:gs pos="2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" dirty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pPr marL="0" lvl="0" indent="0" algn="ctr" defTabSz="831204">
              <a:spcBef>
                <a:spcPct val="0"/>
              </a:spcBef>
              <a:buNone/>
            </a:pP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85915D9-7D16-4909-A2E8-78399D1F1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7327" y="2686116"/>
            <a:ext cx="498348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92BCBE-092E-407C-9DE4-669DA00E5EF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47327" y="2957047"/>
            <a:ext cx="498348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6F207AC-CA8E-433B-96C7-B19B3A99884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07841" y="2503302"/>
            <a:ext cx="5454396" cy="63247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374904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SmartArt Placeholder 11">
            <a:extLst>
              <a:ext uri="{FF2B5EF4-FFF2-40B4-BE49-F238E27FC236}">
                <a16:creationId xmlns:a16="http://schemas.microsoft.com/office/drawing/2014/main" id="{76888FEB-213D-42FE-A948-63956E02BB9B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>
          <a:xfrm>
            <a:off x="6407841" y="2503302"/>
            <a:ext cx="5454396" cy="2174206"/>
          </a:xfrm>
          <a:prstGeom prst="rect">
            <a:avLst/>
          </a:prstGeom>
          <a:gradFill>
            <a:gsLst>
              <a:gs pos="2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" dirty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pPr marL="0" lvl="0" indent="0" algn="ctr" defTabSz="831204">
              <a:spcBef>
                <a:spcPct val="0"/>
              </a:spcBef>
              <a:buNone/>
            </a:pPr>
            <a:endParaRPr lang="en-US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C96E6105-85B7-4E7A-A54A-D38F411EBA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25635" y="2686116"/>
            <a:ext cx="498348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FE6E113-547B-431F-B972-0BA53F8DA6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25635" y="2957047"/>
            <a:ext cx="498348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EEA0FB99-763B-4309-9D54-43CD80B19D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511" y="2503302"/>
            <a:ext cx="5454396" cy="63247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374904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SmartArt Placeholder 11">
            <a:extLst>
              <a:ext uri="{FF2B5EF4-FFF2-40B4-BE49-F238E27FC236}">
                <a16:creationId xmlns:a16="http://schemas.microsoft.com/office/drawing/2014/main" id="{3E8207E7-A9F8-41BC-B60A-17999DC7949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89511" y="2503302"/>
            <a:ext cx="5454396" cy="2174206"/>
          </a:xfrm>
          <a:prstGeom prst="rect">
            <a:avLst/>
          </a:prstGeom>
          <a:gradFill>
            <a:gsLst>
              <a:gs pos="2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" dirty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pPr marL="0" lvl="0" indent="0" algn="ctr" defTabSz="831204">
              <a:spcBef>
                <a:spcPct val="0"/>
              </a:spcBef>
              <a:buNone/>
            </a:pPr>
            <a:endParaRPr lang="en-US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2F28608-DC62-4543-B527-6600164E88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3683" y="2686116"/>
            <a:ext cx="498348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7D8D8376-C802-4D1C-801E-D786E3BB3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3683" y="2957047"/>
            <a:ext cx="4983480" cy="375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82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_SUBTITL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287D93-1CC1-42BE-A9C5-6AFEDDF37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1022" y="1114841"/>
            <a:ext cx="15023594" cy="7016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FontTx/>
              <a:buNone/>
              <a:defRPr sz="1800" cap="none" baseline="0">
                <a:solidFill>
                  <a:schemeClr val="tx1"/>
                </a:solidFill>
                <a:latin typeface="DINPro-Regular" panose="02000503030000020004" pitchFamily="50" charset="0"/>
              </a:defRPr>
            </a:lvl1pPr>
            <a:lvl2pPr marL="1281269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54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518" indent="0">
              <a:buNone/>
              <a:defRPr/>
            </a:lvl4pPr>
          </a:lstStyle>
          <a:p>
            <a:pPr lvl="0"/>
            <a:r>
              <a:rPr lang="en-US"/>
              <a:t>Edit Master Text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02FE2E-DD4E-4F9A-8EEB-9821AE7D0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31739" y="537418"/>
            <a:ext cx="15024527" cy="59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6" tIns="45690" rIns="91386" bIns="45690" numCol="1" anchor="b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892" y="2194560"/>
            <a:ext cx="7607808" cy="166878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2892" y="3849624"/>
            <a:ext cx="7607808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1BDEEE-1658-4BB2-B488-EFAAD72FD17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422893" y="4526280"/>
            <a:ext cx="7607808" cy="473916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27238" indent="-198438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5B96CC-C3C2-446F-96D5-AD37AE4470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206582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300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6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334">
                <a:solidFill>
                  <a:schemeClr val="accent4"/>
                </a:solidFill>
              </a:defRPr>
            </a:lvl1pPr>
            <a:lvl2pPr marL="952491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24" indent="0">
              <a:buClr>
                <a:schemeClr val="bg2"/>
              </a:buClr>
              <a:buSzPct val="100000"/>
              <a:buFontTx/>
              <a:buNone/>
              <a:defRPr sz="1834">
                <a:solidFill>
                  <a:schemeClr val="accent4"/>
                </a:solidFill>
              </a:defRPr>
            </a:lvl3pPr>
            <a:lvl4pPr marL="2958012" indent="-380996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507" indent="-380996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491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24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1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51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1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5289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EE438-ADD8-FD38-361B-6F659E263AE2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23213-383B-D1D3-66AB-AB7666AC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69B9-6067-E8C5-5485-E56BC06E5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6E5FE-3389-CDF1-B065-8C9BC2DE8FAA}"/>
              </a:ext>
            </a:extLst>
          </p:cNvPr>
          <p:cNvSpPr/>
          <p:nvPr userDrawn="1"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4A677-9010-9804-E632-B81F4DD31B74}"/>
              </a:ext>
            </a:extLst>
          </p:cNvPr>
          <p:cNvSpPr/>
          <p:nvPr userDrawn="1"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26D4B9E-06E4-79B6-32C5-11909387A7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79377" y="7317355"/>
            <a:ext cx="12129247" cy="5219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2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B813065-2E49-0E5F-0857-6E6D15B25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9377" y="3453179"/>
            <a:ext cx="12129247" cy="36535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6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3AB51B-6576-2407-EADC-1F10EFB91ADD}"/>
              </a:ext>
            </a:extLst>
          </p:cNvPr>
          <p:cNvSpPr txBox="1"/>
          <p:nvPr userDrawn="1"/>
        </p:nvSpPr>
        <p:spPr>
          <a:xfrm rot="10800000">
            <a:off x="8744572" y="6715325"/>
            <a:ext cx="827471" cy="2300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35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6BD1E2-CE6D-6688-0584-9A2955FE408E}"/>
              </a:ext>
            </a:extLst>
          </p:cNvPr>
          <p:cNvCxnSpPr>
            <a:cxnSpLocks/>
          </p:cNvCxnSpPr>
          <p:nvPr userDrawn="1"/>
        </p:nvCxnSpPr>
        <p:spPr>
          <a:xfrm>
            <a:off x="3079377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3FC36B-1A07-1145-6E8D-04ACFA6D494B}"/>
              </a:ext>
            </a:extLst>
          </p:cNvPr>
          <p:cNvCxnSpPr>
            <a:cxnSpLocks/>
          </p:cNvCxnSpPr>
          <p:nvPr userDrawn="1"/>
        </p:nvCxnSpPr>
        <p:spPr>
          <a:xfrm>
            <a:off x="9511168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842FDB-FDE6-5E7F-7B79-1A99C3156DB1}"/>
              </a:ext>
            </a:extLst>
          </p:cNvPr>
          <p:cNvGrpSpPr/>
          <p:nvPr userDrawn="1"/>
        </p:nvGrpSpPr>
        <p:grpSpPr>
          <a:xfrm>
            <a:off x="3079377" y="2498480"/>
            <a:ext cx="12129247" cy="2300630"/>
            <a:chOff x="6158753" y="6234204"/>
            <a:chExt cx="24258494" cy="46012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141CA-E027-D902-683A-1667C29F1FAC}"/>
                </a:ext>
              </a:extLst>
            </p:cNvPr>
            <p:cNvSpPr txBox="1"/>
            <p:nvPr userDrawn="1"/>
          </p:nvSpPr>
          <p:spPr>
            <a:xfrm>
              <a:off x="17460531" y="6234204"/>
              <a:ext cx="1654942" cy="460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35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DB5846-7BC9-957E-F577-9E514F9709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06C089-7008-374C-948F-79A6B94EB3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310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960C9-7EE1-466F-A367-895BB594529A}"/>
              </a:ext>
            </a:extLst>
          </p:cNvPr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F0376-86FF-4FFB-82E1-7CCF302892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5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251" y="224589"/>
            <a:ext cx="16626840" cy="98488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1" y="1693334"/>
            <a:ext cx="16581120" cy="800993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4001">
                <a:solidFill>
                  <a:schemeClr val="bg1"/>
                </a:solidFill>
              </a:defRPr>
            </a:lvl1pPr>
            <a:lvl2pPr marL="952491" indent="0">
              <a:buClr>
                <a:schemeClr val="bg2"/>
              </a:buClr>
              <a:buSzPct val="100000"/>
              <a:buFontTx/>
              <a:buNone/>
              <a:defRPr sz="3333">
                <a:solidFill>
                  <a:schemeClr val="bg1"/>
                </a:solidFill>
              </a:defRPr>
            </a:lvl2pPr>
            <a:lvl3pPr marL="1815024" indent="0">
              <a:buClr>
                <a:schemeClr val="bg2"/>
              </a:buClr>
              <a:buSzPct val="100000"/>
              <a:buFontTx/>
              <a:buNone/>
              <a:defRPr sz="3000">
                <a:solidFill>
                  <a:schemeClr val="bg1"/>
                </a:solidFill>
              </a:defRPr>
            </a:lvl3pPr>
            <a:lvl4pPr marL="2958012" indent="-380996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506" indent="-380996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2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B7DB07-2DFA-CD40-73FF-A8280540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B04279-0FA3-FC91-70E4-DA84533BEBED}"/>
              </a:ext>
            </a:extLst>
          </p:cNvPr>
          <p:cNvSpPr/>
          <p:nvPr/>
        </p:nvSpPr>
        <p:spPr>
          <a:xfrm flipV="1">
            <a:off x="0" y="-2"/>
            <a:ext cx="18288000" cy="379095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79A531-D51E-87A0-429F-341D04DB76DB}"/>
              </a:ext>
            </a:extLst>
          </p:cNvPr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NVIDIA Sans Light" panose="020B0303020203020204" pitchFamily="34" charset="0"/>
              <a:cs typeface="NVIDIA Sans Light" panose="020B03030202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2DC8E3-390F-72BE-ED9D-3183C9E641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506" y="6852459"/>
            <a:ext cx="13716000" cy="2468880"/>
          </a:xfrm>
        </p:spPr>
        <p:txBody>
          <a:bodyPr anchor="b">
            <a:normAutofit/>
          </a:bodyPr>
          <a:lstStyle>
            <a:lvl1pPr algn="l">
              <a:defRPr sz="44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447EE54-7C0B-4DC2-E9D5-B1B5DE7EC4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506" y="9331534"/>
            <a:ext cx="13716000" cy="851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Add Subtitle/Name/Date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4366ACC-A61F-36E5-53FC-C102A67A7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59A4C7-785E-346C-0BE3-C4D6E57309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98D1DE-5744-FF58-D280-6D6B673D85ED}"/>
              </a:ext>
            </a:extLst>
          </p:cNvPr>
          <p:cNvSpPr/>
          <p:nvPr userDrawn="1"/>
        </p:nvSpPr>
        <p:spPr>
          <a:xfrm flipV="1">
            <a:off x="0" y="-2"/>
            <a:ext cx="18288000" cy="379095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C32395-3141-25FD-B9A2-D3034752A30F}"/>
              </a:ext>
            </a:extLst>
          </p:cNvPr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NVIDIA Sans Light" panose="020B0303020203020204" pitchFamily="34" charset="0"/>
              <a:cs typeface="NVIDIA Sans Light" panose="020B0303020203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B09D38-C636-810F-8E96-7432294500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87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39340-3649-4D8C-89CF-13D20880D50E}"/>
              </a:ext>
            </a:extLst>
          </p:cNvPr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CA877-0F73-4AA5-B944-ADC4B5B81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/>
        </p:nvSpPr>
        <p:spPr>
          <a:xfrm>
            <a:off x="7500460" y="5278262"/>
            <a:ext cx="5510145" cy="374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48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11" y="5278262"/>
            <a:ext cx="5511262" cy="39322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975898" y="5570720"/>
            <a:ext cx="4636516" cy="127541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2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9144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3716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8288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75898" y="6865006"/>
            <a:ext cx="4636516" cy="127541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4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2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9144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3716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8288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FA0E87-128C-D63B-D5A2-F33977A814B0}"/>
              </a:ext>
            </a:extLst>
          </p:cNvPr>
          <p:cNvSpPr/>
          <p:nvPr userDrawn="1"/>
        </p:nvSpPr>
        <p:spPr>
          <a:xfrm>
            <a:off x="7500460" y="5278262"/>
            <a:ext cx="5510145" cy="374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48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FFA4-CB87-4D39-F7F0-B3BE953A8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3711" y="5278262"/>
            <a:ext cx="5511262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887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580BB-F485-5DDA-048E-85D505BBAC0D}"/>
              </a:ext>
            </a:extLst>
          </p:cNvPr>
          <p:cNvSpPr txBox="1"/>
          <p:nvPr userDrawn="1"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8819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>
            <a:normAutofit/>
          </a:bodyPr>
          <a:lstStyle>
            <a:lvl1pPr>
              <a:defRPr sz="36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36876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1665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>
            <a:normAutofit/>
          </a:bodyPr>
          <a:lstStyle>
            <a:lvl1pPr>
              <a:defRPr sz="36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36876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D77B6-94AC-AA93-CF92-30080E3F9CEB}"/>
              </a:ext>
            </a:extLst>
          </p:cNvPr>
          <p:cNvSpPr txBox="1"/>
          <p:nvPr userDrawn="1"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99659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422893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84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422893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E05EA-BEF5-7B9D-43F9-AA79AA33801E}"/>
              </a:ext>
            </a:extLst>
          </p:cNvPr>
          <p:cNvSpPr txBox="1"/>
          <p:nvPr userDrawn="1"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6050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624" y="2145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64624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4624" y="19293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F31614E-EF85-5DB1-BDD4-F2ABE89645E9}"/>
              </a:ext>
            </a:extLst>
          </p:cNvPr>
          <p:cNvCxnSpPr>
            <a:cxnSpLocks/>
          </p:cNvCxnSpPr>
          <p:nvPr userDrawn="1"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64624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624" y="609388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6C1AB81-F0AB-D087-180C-C66AD4906BB5}"/>
              </a:ext>
            </a:extLst>
          </p:cNvPr>
          <p:cNvCxnSpPr>
            <a:cxnSpLocks/>
          </p:cNvCxnSpPr>
          <p:nvPr userDrawn="1"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81419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2145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19293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BE3DF79-FD05-CA08-C43E-A29E4923D58F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9DFF94-C4B7-A607-4A7E-E9E3EB6915E5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B13461-8913-71B9-0578-2B59CEB40CC4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D217F9-2639-1769-ABD2-3A0607214E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D5D1D2-5E50-75FC-E8ED-98C863C333CF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18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F720E-B055-4C1E-945E-E6CA4B843BBF}"/>
              </a:ext>
            </a:extLst>
          </p:cNvPr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0375D-227C-4AD1-A1C4-8FA754AB59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t - Text L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2145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19293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A1D50A8-0FC1-459D-543E-8E0823BAA999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00C18-79E2-D763-29B4-CDD09FB24802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7A3850-06E5-B9AA-4E96-EED4DA4A059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0A3366C-5A80-40DF-3A9A-C97C103301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7A85DD-1736-215A-B47D-CF0E13741E1B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F27F3C5-0EB5-CD12-6916-C6711FDC05FE}"/>
              </a:ext>
            </a:extLst>
          </p:cNvPr>
          <p:cNvSpPr/>
          <p:nvPr userDrawn="1"/>
        </p:nvSpPr>
        <p:spPr>
          <a:xfrm>
            <a:off x="10081419" y="0"/>
            <a:ext cx="8206582" cy="10286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1097280" anchor="ctr"/>
          <a:lstStyle/>
          <a:p>
            <a:pPr lvl="0" indent="0" algn="ctr" defTabSz="1371600">
              <a:lnSpc>
                <a:spcPct val="90000"/>
              </a:lnSpc>
              <a:spcBef>
                <a:spcPts val="1500"/>
              </a:spcBef>
              <a:buFontTx/>
              <a:buNone/>
            </a:pPr>
            <a:endParaRPr lang="en-US" sz="2000" dirty="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20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/>
        </p:nvSpPr>
        <p:spPr>
          <a:xfrm>
            <a:off x="16344900" y="9166858"/>
            <a:ext cx="1943100" cy="1120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2145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19293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/>
        </p:nvSpPr>
        <p:spPr>
          <a:xfrm>
            <a:off x="10081419" y="0"/>
            <a:ext cx="8206582" cy="10286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1097280" anchor="ctr"/>
          <a:lstStyle/>
          <a:p>
            <a:pPr lvl="0" indent="0" algn="ctr" defTabSz="1371600">
              <a:lnSpc>
                <a:spcPct val="90000"/>
              </a:lnSpc>
              <a:spcBef>
                <a:spcPts val="1500"/>
              </a:spcBef>
              <a:buFontTx/>
              <a:buNone/>
            </a:pPr>
            <a:endParaRPr lang="en-US" sz="2000" dirty="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025E54F-0965-0A56-79F8-392D04726318}"/>
              </a:ext>
            </a:extLst>
          </p:cNvPr>
          <p:cNvSpPr/>
          <p:nvPr userDrawn="1"/>
        </p:nvSpPr>
        <p:spPr>
          <a:xfrm>
            <a:off x="16344900" y="9166858"/>
            <a:ext cx="1943100" cy="1120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7567CF-12A7-90A5-F293-439D674223B3}"/>
              </a:ext>
            </a:extLst>
          </p:cNvPr>
          <p:cNvSpPr/>
          <p:nvPr userDrawn="1"/>
        </p:nvSpPr>
        <p:spPr>
          <a:xfrm>
            <a:off x="10081419" y="0"/>
            <a:ext cx="8206582" cy="10286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1097280" anchor="ctr"/>
          <a:lstStyle/>
          <a:p>
            <a:pPr lvl="0" indent="0" algn="ctr" defTabSz="1371600">
              <a:lnSpc>
                <a:spcPct val="90000"/>
              </a:lnSpc>
              <a:spcBef>
                <a:spcPts val="1500"/>
              </a:spcBef>
              <a:buFontTx/>
              <a:buNone/>
            </a:pPr>
            <a:endParaRPr lang="en-US" sz="2000" dirty="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ABC1D1-A94E-A6E2-8183-372DAD8FEF13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1EB299-8DE2-40A6-6FF6-34ADC1CB7B5C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15414C8-7C2D-ADB8-2FC7-934A7CA1E2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37A560-939E-6AF8-3A95-13E9293E8C14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609388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81419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31051-D571-837B-D47F-128A1A72EDDA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AD64B4-2173-00BB-64E2-CC1E0B8207BD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CB2BA-2C0C-5424-CF47-B81ED49BE5D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576D6A7-AACF-7ED8-69E6-FF974E559E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B3A57B-92D3-4DE2-7BA5-CF43DEB47901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1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1312" y="0"/>
            <a:ext cx="10076689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4302077"/>
            <a:ext cx="6089903" cy="1682848"/>
          </a:xfrm>
        </p:spPr>
        <p:txBody>
          <a:bodyPr anchor="ctr"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4FB6A1C-B43A-D3DB-0B69-E7EC585BBC5F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4EAF3C-7E64-A241-F9AE-83E14AF72287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D62600-B2BB-0781-8502-A2A54FDD3C4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98FD897-92CB-6814-AD01-1ABB2E81B2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71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3414797"/>
            <a:ext cx="6071616" cy="1682848"/>
          </a:xfrm>
        </p:spPr>
        <p:txBody>
          <a:bodyPr anchor="b"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5141560"/>
            <a:ext cx="6071616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1312" y="0"/>
            <a:ext cx="10076689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C21C7B-3F53-F092-F97C-ED325B621D56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E3E44F-3800-8764-E6F6-D56BC677EEE2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A3C1D0-6CF4-6E2E-1095-84CFBBC9364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3927ABC-C822-A3FA-A9C1-7F0C9F9057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8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FCCF0B-2DC2-8E57-3E7D-FFCF707D3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B360914-09CF-7A4F-B58D-BFEBFBC3C1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9FACE-5941-27B5-DA6F-38C6C2C95C9C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1D45BCD-7536-17AE-6159-40CEA184028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257859" y="-3487"/>
            <a:ext cx="12225351" cy="687598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0C828A-0BA5-C2EA-BE2F-12A3E14E3F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77840" y="7149839"/>
            <a:ext cx="71323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AD3C280-9A62-60E7-B49C-93320A3076B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77840" y="7483806"/>
            <a:ext cx="71323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230C-B98E-9B1A-08FC-0F47344BE841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4E1FDB-3F2E-4D8C-4A5E-5DF87A96EC4C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A4EC41-7CAD-A7F1-B139-1857CD0B2A6B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A7A7D99-07FF-5E23-13B2-F53CB256E0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6149F7-9324-581B-3230-B2BAE41AEF4D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BBC1F37-A809-92FF-36D7-9F00998043E2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0E4C62-975A-26D1-915A-5C4F1C13DD9B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F6C3F3-8D33-8A5F-0FDA-C867C4B840C1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A066E6-F553-B4A1-563A-C60163F6CE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781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BB3409B-948A-8773-9D70-9DF741067B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304" y="948512"/>
            <a:ext cx="820189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AE8E4BF-9A9B-5A4F-9849-F0B50DFBE9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7304" y="1304466"/>
            <a:ext cx="8201891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9000E6D-6B24-C699-A4D7-C6A67A0470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2"/>
            <a:ext cx="8201891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65844D6-1D11-DE03-3650-0FC43C252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820189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0DDE339-71F0-387D-2A82-F08F851FE75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267304" y="1690062"/>
            <a:ext cx="8201893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15204A9C-2ECE-6E0F-A214-51C0653021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8201891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00550-9561-AB3F-FF3D-CACAE14FB625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8987C-6CBA-E598-1DC0-516A58378A5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1FD6E5B-1579-9C71-7BFE-9A98B87AED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2D345A-9B0A-08B2-1ECB-3BFE60466D63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A376634-533C-E3DB-08C3-8251A657D646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ED84F1-F0C0-9A2B-54B2-E60F2086781A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103501-6A12-5B48-DD9E-A2A4755D0F7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6F84E6F-BDA4-70E8-897B-4FDEF8AFD0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15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B0827C7-03A8-FFEC-9067-CAF7E673BA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267304" y="1690062"/>
            <a:ext cx="3977640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38">
            <a:extLst>
              <a:ext uri="{FF2B5EF4-FFF2-40B4-BE49-F238E27FC236}">
                <a16:creationId xmlns:a16="http://schemas.microsoft.com/office/drawing/2014/main" id="{8505BD07-F6AC-F09A-0AD7-67B45123EA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267304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2">
            <a:extLst>
              <a:ext uri="{FF2B5EF4-FFF2-40B4-BE49-F238E27FC236}">
                <a16:creationId xmlns:a16="http://schemas.microsoft.com/office/drawing/2014/main" id="{C961C021-F0B4-07F4-16E8-24724F21C3B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673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1">
            <a:extLst>
              <a:ext uri="{FF2B5EF4-FFF2-40B4-BE49-F238E27FC236}">
                <a16:creationId xmlns:a16="http://schemas.microsoft.com/office/drawing/2014/main" id="{A38D7412-F4FC-A7B1-44EB-ED75FD8E0E1C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13581189" y="2323072"/>
            <a:ext cx="3825575" cy="3939762"/>
          </a:xfrm>
          <a:prstGeom prst="rect">
            <a:avLst/>
          </a:prstGeom>
        </p:spPr>
        <p:txBody>
          <a:bodyPr anchor="ctr"/>
          <a:lstStyle>
            <a:lvl1pPr>
              <a:buClr>
                <a:schemeClr val="tx2"/>
              </a:buCl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245A0BE4-BE1D-E546-EFC5-A5DC427E085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8803" y="1690062"/>
            <a:ext cx="3977640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00550-9561-AB3F-FF3D-CACAE14FB625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8987C-6CBA-E598-1DC0-516A58378A5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1FD6E5B-1579-9C71-7BFE-9A98B87AED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3" name="Text Placeholder 38">
            <a:extLst>
              <a:ext uri="{FF2B5EF4-FFF2-40B4-BE49-F238E27FC236}">
                <a16:creationId xmlns:a16="http://schemas.microsoft.com/office/drawing/2014/main" id="{C5B1FF2B-2094-6982-A04B-C86DF6BFCE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8803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2">
            <a:extLst>
              <a:ext uri="{FF2B5EF4-FFF2-40B4-BE49-F238E27FC236}">
                <a16:creationId xmlns:a16="http://schemas.microsoft.com/office/drawing/2014/main" id="{4CC31822-FAF9-836E-1239-AC1F279BBD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88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8288EAAC-25D2-AFB3-752E-5932BDC6FA6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132688" y="2323072"/>
            <a:ext cx="3825575" cy="3939762"/>
          </a:xfrm>
          <a:prstGeom prst="rect">
            <a:avLst/>
          </a:prstGeom>
        </p:spPr>
        <p:txBody>
          <a:bodyPr anchor="ctr"/>
          <a:lstStyle>
            <a:lvl1pPr>
              <a:buClr>
                <a:schemeClr val="tx2"/>
              </a:buCl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  <a:p>
            <a:r>
              <a:rPr lang="en-US" dirty="0"/>
              <a:t>Text goes here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7D0EF60-EA93-1D61-5E90-12531C90C14A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0304625-0111-0797-29A1-00A4C3809241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3519E1-2B57-B011-6F61-B2BAA95283DD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93FB89-624D-16A1-4523-C77C1D78CF49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680FFE7-0D40-8711-20FF-0A4CB8E6CE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423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FCCF0B-2DC2-8E57-3E7D-FFCF707D3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B360914-09CF-7A4F-B58D-BFEBFBC3C1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9FACE-5941-27B5-DA6F-38C6C2C95C9C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230C-B98E-9B1A-08FC-0F47344BE841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7C9A394-5B31-995C-EC81-F154FE470F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820189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6C97B3F-B8D2-376D-DF5F-216E15350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8201891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7F69E00-DF3B-AA2A-8D68-7F906F227A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2"/>
            <a:ext cx="8201891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BD106A-FCAD-7B67-8A95-BDAEF5E8440E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2579A-9CA0-D7A1-ACDC-46243FA5EC8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6" name="Picture 1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44A4D3A-B3C1-22B6-B3C5-C785640B44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1E9602-C598-4D1D-3181-F05064FD872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0219038" y="2323072"/>
            <a:ext cx="6811662" cy="3939762"/>
          </a:xfrm>
          <a:prstGeom prst="rect">
            <a:avLst/>
          </a:prstGeom>
        </p:spPr>
        <p:txBody>
          <a:bodyPr anchor="ctr"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C421E8-EA70-A846-5405-0E7B3C6E7C7E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6750FE-2766-69BB-43A9-BA03A826B06D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8FC197-F092-0821-9F6A-C6A810B9408B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8045A4-7FFF-898F-7CBF-142D46AC0503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7E11A0E-511D-D702-6B11-0DEAEE9CC6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9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110588-B13B-C741-B147-3C46EDBD9F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74237" y="1694926"/>
            <a:ext cx="5394960" cy="5184309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89119C4A-8539-DC5B-CFAB-E5CAB997898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46519" y="1694926"/>
            <a:ext cx="5394960" cy="5184309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39D4796D-8A1F-09E1-E761-F04C25C7B4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2" y="1694926"/>
            <a:ext cx="5394960" cy="5184309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3DADA86-366B-F98B-D1A6-8903DA28E6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2D8BE52-61A2-8538-2DBF-3059892511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2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FC2095B-60CB-E46E-7E6A-9C36A8C0C6A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46519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830A9F1-365F-65E0-6C72-F1B9EF21D0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46518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54671A2-6D7C-EEB9-8629-CB9EAE897F4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074236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AD8A245-CADF-AA26-2EE4-6400212E22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074235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6311AB-1837-3D35-E157-08952A923728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FF92DA-E50F-8779-8C55-1D98D47844C5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6" name="Picture 2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7076A11-18EF-2807-24FC-43F02AFD0D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BB61AEA-ED99-D35B-BB1B-A1D3A794404A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22CFFFE-DCDD-BB61-DDD4-480E1AFB65BF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8D06BF-2AE8-E9D2-5E96-8A94A1058A56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283ACC-6B6E-296C-C2BD-3BE35406B19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4E4ECB0-AC1E-D20F-C338-25FE90F12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63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917CE-050C-4AE3-A9CF-B16C84942F57}"/>
              </a:ext>
            </a:extLst>
          </p:cNvPr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F6385-A086-4712-BCFF-4101C88EB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69C86E0-2323-B69E-8A89-94DFEA8CBCE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60379" y="1690062"/>
            <a:ext cx="3991493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4812205-69C9-3824-AE6E-33CD22A123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305" y="971097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76CAF2D-6C43-8615-59D7-D8E3CA41DB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93461" y="1304466"/>
            <a:ext cx="3979499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098469A-E2E6-3DE0-237C-7858A297FD9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6127" y="1690062"/>
            <a:ext cx="3991493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F3AB81B-BDE5-817F-9B3C-EF7569D6AC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43055" y="971097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AAFD019-7259-A1D3-7BF3-AAE99A346A2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7304" y="1304466"/>
            <a:ext cx="3977640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49DB811-72C5-843B-137D-3262D62230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2"/>
            <a:ext cx="3984565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C7F9AB8-4F4C-710D-9FFC-8F5B897B42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35045C8-E17B-3B50-E227-7B2A5F6690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054" y="1304465"/>
            <a:ext cx="3975732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1C81A433-AC68-FE7D-1026-0D9333A68D3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484630" y="1690062"/>
            <a:ext cx="3984567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594CCBA-A024-2388-2CD9-1C62485EAA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493462" y="971097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F946440-FA4D-FCC7-79B3-E090EA7C4EA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382478-6B82-B9F2-FF25-E37AC2D94005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CECF1B-2DBC-078C-6FAD-B9620BD31F42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1" name="Picture 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87D224A-7AFF-61C3-CF8E-F7F113B13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4A15F77-25A0-BC65-7D68-69DB32618194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CCDAF09-330B-DC81-E83C-22630514C1E9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3F692E-193B-1A93-62D1-A7D3A9157A3C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3E1523-B4A7-5626-8CE7-59359914EC68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B75099B-7B80-9FCA-96F4-5251E727AF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92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3220B4A-2DE8-C7C8-5BD2-67862F9F976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74237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2E26082-FDC3-0248-EABB-B639E817B6B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46519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9C85188-15C7-E71C-BFFA-620CB7A33C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2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6CB3C0-176E-2429-E2F8-3285F8577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D4D1BD6-A498-90C9-3C68-6DF97AACEA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2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933C1F5-A925-FE9C-CDD7-07DD8E3C77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46519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641A8C3-6DE2-D9CB-0ED5-42340C514BD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46518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21759C0-BB4D-F0CA-288C-32A6112E41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074236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FDB3FD17-FCCC-0B41-514C-C2A1D8E7910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074235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AA17CB0-04A4-C7F5-113D-0C9EC6FE5D5D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258971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FCF8D9BB-4A2A-D3F8-F041-3A264242F61A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631253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7C119637-32C6-3DD6-824B-70BDBDB8CA6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631253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0067BB8-EE02-FB55-8981-DE0214C87FE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631252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52B79920-C479-D5DF-3828-F0491BDBFD2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258970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36D194A-8B6D-7F08-659B-7148118DD9A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58969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E5157-7832-4132-B602-5C2559EEB00D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81B12A-3115-29C2-9AF1-1FF76B35D1A1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6" name="Picture 2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96C91CE-694D-26EC-4B23-9A360DEB7A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1E63F1C-6E8D-EB87-2F14-FAF04DD326CD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363AAF3-E19D-D403-38E5-856BF102A080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587676-60FB-4023-D9CF-4200D006C68B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1577EC-D329-C688-FF70-85C6207CBFE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AE26C73-D603-4F13-2FC4-D691E98A5A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72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EC7FA17-7AA0-9D5F-61F4-FD47A0C65B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74237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74781F9-2937-9C4C-CA55-37EBFE4412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46519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F847389-CCB9-9147-36D5-05A8A04493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2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9A43C7-DC5A-774B-7F6D-9F1FB6EA8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423D92DA-CD45-9A67-D371-1CBB718460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2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D79C779-858E-51EB-BEF7-775C8267411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46519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D3CA9AB-18EE-003A-696A-ECD85CF852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46518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DF2B724-290D-357D-54BA-7A4BF972C2A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074236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F69B3FC-6E5E-4BD0-2408-F70347158A9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074235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942255B7-7696-2E49-2013-0708F8D92ED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2074237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71EEA33-6105-1ED5-C867-C898134C0250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6446519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79A98296-2273-2DA9-52ED-B4FB43995445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818802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7B42F65E-2A72-B1FD-32C2-3913ED5B148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8803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B616C39-6227-353D-5EC7-74C969DF23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18802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37E45CB3-26EE-B579-7C58-7019ECD136C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46519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680DDE3C-B9DA-81A7-2242-8DB27B61A50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46518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1E2C54E9-5E4E-54D2-2A7E-46DA81CE3F5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2074236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D8D7B06-A1F0-906B-EF98-6A7FFC4C1EB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074235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083FC0-D77C-A731-3C9A-D4F57F528D7D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78B8BAD-FA78-9BC4-5294-F2722BBAEF8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C7B78F3-9B94-0848-470D-C555BE193C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BAF13AF-BB8A-E324-92D2-06D93630DC9F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E39D908-3478-D0E0-B04E-B880EBE8C288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E7901A-B90D-0B1D-9654-2662830B4027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5E1749-843B-7AE6-13A7-D00965C14725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9570C43-598A-08A8-FD18-113B7F7EEE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2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1ABC8A1-B78A-4957-D446-40D99D2E79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67536" y="7149839"/>
            <a:ext cx="397764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26FF180-7037-794C-C4B8-784F12DF058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43287" y="7149839"/>
            <a:ext cx="398516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7A43CC03-D7BC-FAFF-D64F-23C2B314045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67536" y="7483806"/>
            <a:ext cx="397764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436D388C-C609-42BD-0FA3-9224DEC2DC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943287" y="7483806"/>
            <a:ext cx="3985169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33F4E18C-A255-9883-C35C-11B57464FEE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943287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8A1D3BCF-891B-912B-5FEC-8A4FA6E54DC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167537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D6A10879-165C-7C7A-5FA2-CC81B66D861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391788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A019032-18A2-557D-1382-C2F14A7A51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391788" y="7149839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F8BD1B5F-B671-3F70-0415-507A6400504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391788" y="7483806"/>
            <a:ext cx="3975734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1793DF-5053-624F-58EB-7119B5C5CA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67305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DE2791D0-1DDD-E621-540A-47292D3EAA6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305" y="948512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D39C0925-0A6C-D0A3-26AE-C3AE62EF2E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93461" y="1304466"/>
            <a:ext cx="3979499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AB5C7BE3-1313-6C5F-4641-C104F4FF947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43054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4290CFAD-5603-6713-EC72-B06C41BA3A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43055" y="948512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1715D7C5-7485-7E52-4E31-720F2D47EC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7304" y="1304466"/>
            <a:ext cx="3977640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2D0A017D-EA8C-DDA7-9716-5C82F4F58E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D278848C-CFF3-C167-08BB-757A67E8DD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3494FA5-5933-577F-DAE2-0B809203C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054" y="1304465"/>
            <a:ext cx="398516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804C8C5D-6905-9321-818A-7EC5BBB6EE0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491557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67D167FA-8188-7C78-9DEB-7255D7B28E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493462" y="948512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9F53D49-8063-5D3C-4947-69D390B21E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2B7BEB-4944-7E01-D6A7-93C0493BE9A6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0F222B-2F73-AC56-6601-7B89B0972587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33" name="Picture 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EC3831A-2BE7-2B98-573E-607BE24ABD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6FC4DAC-E7BA-C6EC-3514-F98F62309305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ABCCCA4-740F-282B-4A31-4BC4AA64EB42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D486B0-29A6-0F50-4522-FAEEC016C991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100014-3768-CFEC-798A-7A2EED1DCD21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8514D8B-EDAD-434D-0B19-B25DD71902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9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8C0C123-233C-4078-CE9B-D90334AEFD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303" y="7149839"/>
            <a:ext cx="397764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8F8A8F95-F129-E0CD-94FE-C24824C838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43054" y="7149839"/>
            <a:ext cx="398516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4AC9A8F-6243-0380-2FB2-6D4DDC8089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67303" y="7483806"/>
            <a:ext cx="397764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936469AF-F91C-256E-F31C-80764C32AE4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18804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FCD1C95D-CAEB-F980-661D-DB74AEF8287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8803" y="7149839"/>
            <a:ext cx="398516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61B32352-DFA7-FEA3-DBEA-5C2073AAE70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43054" y="7483806"/>
            <a:ext cx="3985169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D8EA460-8A76-9B8F-6D5E-7284E8AF55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8803" y="7483806"/>
            <a:ext cx="3985169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4B12DBF-E59F-CF4F-37FF-0E68923A91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43054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CC591BDF-BD1E-7E9E-87E3-712F2251A25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267305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6C64BDF7-8224-74FE-6D23-16719700F4B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3491556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85F2CC41-E1FE-5E83-3614-BC39BD90A05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3491555" y="7149839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8C5C3658-6D19-BAC4-1B06-680B8206E54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3491555" y="7483806"/>
            <a:ext cx="3975734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B79D8215-AFCC-5539-4CFD-20776DC899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67305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ABA4221-700A-B297-70FF-4BF94AFAA0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305" y="948512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E3067B63-9D25-4811-C11B-562AD77EC8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93461" y="1304466"/>
            <a:ext cx="3979499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1321E28F-18B6-A6BD-C415-EB7843D6C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43054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EB644AD8-829B-B2CC-2CB3-049651F9DF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43055" y="948512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E1DE9A93-407C-A529-388C-9298BD26EA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7304" y="1304466"/>
            <a:ext cx="3977640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B87F79F9-56DC-BF17-6C97-6155BF734C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55DF9F1C-8E30-5A67-E82B-3D86D08604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C97DFCEC-E9EC-DCA7-ADFF-1D5DE366B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054" y="1304465"/>
            <a:ext cx="3975732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61507B6-69F7-F21D-514D-D9E600C36EE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491557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1CE234DF-723C-CD85-75E7-E1DF04CB33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493462" y="948512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A4B9993-62AC-B275-1B35-BDAD0F651F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0A0467-9950-127D-222F-2057BCBCD3B2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EBC1F7-578E-8D0B-6D34-50E28501E4A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EA17BF0-2B37-EF22-F3C0-C24B23C5FA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010510-6615-CCFD-38D6-0A02B342F70A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A189499-F8A1-E534-82AB-760AB7FACDCA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8BA217-6839-C6EC-5F9D-B6D0CB770F01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69E58F-C421-0DCC-A758-60DC1759E0EC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BC70AF7-9262-FCCC-D8BC-A38EBE6BDB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11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AE655606-4DFB-CBC0-AB51-49B3E1BBE0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91055" y="7149839"/>
            <a:ext cx="313074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AE26D10-01F7-2DA7-20ED-6FA06710CCA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8710" y="7149839"/>
            <a:ext cx="312742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09EB2E15-740E-996D-07E8-F1D851B79FF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91055" y="7483806"/>
            <a:ext cx="313074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9BE5B580-0F81-CA57-425A-2EDC709E9A3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18710" y="7483806"/>
            <a:ext cx="312742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D7A618F-182B-5421-9E85-B4B8E2797A5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510589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4AC640FE-CAE9-F3AF-A9C1-B76EA304E94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89858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A36BDDD-A613-0E7B-5587-8B529961C3A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643079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6EF059F-AAAF-3CBA-7162-03AB719A7A9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66205" y="7149839"/>
            <a:ext cx="313182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8D24094-9EE7-3500-049D-C6DEBA6821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66205" y="7483806"/>
            <a:ext cx="313182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04F6055-27A5-750A-27BE-393117C51E6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76030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B0652865-202A-4A28-0FD0-E6F365767D2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97417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AF9304A9-EA61-DFD0-29D1-25DDE97362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78AACAD-018B-96F8-7E2F-E0FCACC109E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954644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979BE099-59B0-E97F-61FD-435C8350F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4333258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0F261ED6-4E81-A47E-1FA5-BA845C647DA8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263810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EB29D344-8CFB-0379-31D2-6631B803046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653712" y="714983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1CBE6955-F65A-696D-3BBD-A333677B325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653712" y="748380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FCB63C5D-B4C0-9996-F201-78CE516905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13182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B2837655-CF8E-8202-10D5-BC4A236A52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27618"/>
            <a:ext cx="313182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190FED14-8AE4-759A-E6DE-270282FBDF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570957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9BBCC5DC-A254-8EC2-FCD1-1FDF63387F9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195979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85A913D-E2F4-EC00-1101-13550E56E1F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570957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362F63BF-0940-DF43-5B1C-42AD2B6959D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195979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FF642D9C-031C-D60E-C16F-DF3D479B247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950331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F28DEDCC-F449-CE39-04A6-E5D31C6C80D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950331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033AFEBC-D7F0-7106-408F-FC855CDCD9F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4333258" y="948512"/>
            <a:ext cx="31319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F8A11FED-8F99-FAD7-C725-9EA6650B14A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333258" y="1292316"/>
            <a:ext cx="31319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09237B-6F06-00F1-BBDB-CE724FAD56C6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14FCB-C664-D619-FDE9-EB15208F8D1D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36" name="Picture 3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FABC70D-3269-0110-5154-615E4CB9C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7D46B3-DA49-70B7-EFBA-4968A1B6BFE2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541DC4-37CF-DD20-B339-4D0E874BEE6B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F402CB-252D-6D37-E356-615CCAEC85AB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4E1023-92CE-6754-B1F3-167A9D26BE95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822FC15-1523-2C1F-429F-1969D59B20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51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6D1B21EC-A9FB-DE71-43FA-F5473253659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76030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F93CA876-89BE-220D-AACA-F98EB282A6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97417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7E38B-4633-170D-16B9-FD52DEA8F9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C70B53-8C26-3617-9B99-D281896C1D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13182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FA0019F-C6DC-A6C6-9531-BC409AB3BE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954644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D2C4063-A686-DB2F-EB91-CDC32DC3E0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27618"/>
            <a:ext cx="313182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E6DF3973-BFFD-0650-67B4-1FC60F39189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4333258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10315198-4FB0-1605-E59B-51913EAA76D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570957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6F901150-FDFD-5FC2-11BF-321E8285D8B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195979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1964F185-CDC5-CE9D-251D-2E14171B955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570957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D57E0C5F-9777-59E0-A228-AE8430DE7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195979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9696394F-9E7B-F98D-207D-E98E12004AA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950331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C86B779E-BD1F-D554-3552-886C88AC30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950331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BF365F5-1A62-4D50-E27D-277F174D7B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4333258" y="948512"/>
            <a:ext cx="31319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962524B6-5167-D009-CB69-031B74C7BF82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333258" y="1292316"/>
            <a:ext cx="31319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98B7426-D600-8C5C-9976-7E01486FA42D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7576030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A9E377DD-E97F-7797-960C-D20F58551DF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4197417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080AC593-D24D-00E5-745A-FA6F63CF30D6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818803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985A3EE-46B6-D138-D376-03BF0F9AEE05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10954644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3F50E89C-D144-42E1-43EF-79AA17014D88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4333258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CA59DC0B-0E35-66BA-D2A9-5A171372A93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18803" y="7137044"/>
            <a:ext cx="313182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49628C75-CF4F-258F-9A67-8F825D4D85AB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18803" y="7480848"/>
            <a:ext cx="313182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3C51AE03-20F2-081E-B061-07708A562F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570957" y="715962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ECCF7B72-B3E3-C659-19F6-E265F51422B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195979" y="715962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20BB3925-4BE3-26D3-7FFC-0A10052F02A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570957" y="748084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77759BB8-38ED-2A9C-6BCC-7F76E0AA802C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195979" y="748084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EB5D72B5-5D0D-E4F4-A83A-027D82B84E8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950331" y="715962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518591BD-B0CC-B55B-29C0-8D8387DCE72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950331" y="748084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061414DF-F8DB-0892-6DF6-A8E58CCCFB5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4333258" y="715962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6EEF9C7-1E0C-E2C6-0EF8-1148A85667E0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333258" y="748084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FA73DE-CB94-3E83-7CCE-37D4989FFCED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2D36DA-6AE0-7209-8488-CD56CF697708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3" name="Picture 4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82002C1-86DD-46E6-965D-BC2C7425B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D7192F-00E6-7B4D-9433-835238D6889B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9249B7A-64B9-337D-44C1-E92F3697B6A6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DC9C20-7A91-1FC5-C9F3-B889CA11498A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80BA6B-39B5-A130-B1AC-111C6F0E4E6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E4E546B-C902-4411-423B-B93C21E26E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5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169D0-FBB0-AE09-AD26-5AAFC56770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5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 of video/demo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3C501-995D-9334-7038-A2D8BD07C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42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428625" lvl="0" indent="-428625" algn="ctr"/>
            <a:r>
              <a:rPr lang="en-US" dirty="0"/>
              <a:t>Click to add video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1F325F-AD51-03FA-3BD2-3BDA58FFDA1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0" cy="10287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/>
        </p:nvSpPr>
        <p:spPr>
          <a:xfrm flipV="1">
            <a:off x="1" y="7493546"/>
            <a:ext cx="18288000" cy="2793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/>
        </p:nvSpPr>
        <p:spPr>
          <a:xfrm>
            <a:off x="1" y="-1"/>
            <a:ext cx="18288000" cy="563388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E77BD-ED1F-A7D7-8432-E2BA5A5A8972}"/>
              </a:ext>
            </a:extLst>
          </p:cNvPr>
          <p:cNvCxnSpPr/>
          <p:nvPr/>
        </p:nvCxnSpPr>
        <p:spPr>
          <a:xfrm>
            <a:off x="0" y="5664637"/>
            <a:ext cx="18288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/>
        </p:nvGrpSpPr>
        <p:grpSpPr>
          <a:xfrm>
            <a:off x="17007841" y="9738818"/>
            <a:ext cx="1280160" cy="549781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  <p:pic>
        <p:nvPicPr>
          <p:cNvPr id="2" name="Picture 1" descr="A picture containing blur&#10;&#10;Description automatically generated">
            <a:extLst>
              <a:ext uri="{FF2B5EF4-FFF2-40B4-BE49-F238E27FC236}">
                <a16:creationId xmlns:a16="http://schemas.microsoft.com/office/drawing/2014/main" id="{1A7A3339-5A91-6A13-4E2B-014A88D740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037551-4287-B8FC-4EB3-1BC3995C00E5}"/>
              </a:ext>
            </a:extLst>
          </p:cNvPr>
          <p:cNvSpPr/>
          <p:nvPr userDrawn="1"/>
        </p:nvSpPr>
        <p:spPr>
          <a:xfrm flipV="1">
            <a:off x="1" y="7493546"/>
            <a:ext cx="18288000" cy="2793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52E25-D057-61AD-9A8D-DD8FED59B611}"/>
              </a:ext>
            </a:extLst>
          </p:cNvPr>
          <p:cNvSpPr/>
          <p:nvPr userDrawn="1"/>
        </p:nvSpPr>
        <p:spPr>
          <a:xfrm>
            <a:off x="1" y="-1"/>
            <a:ext cx="18288000" cy="563388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3EBB6B-11D9-973C-C617-E783EA628B0A}"/>
              </a:ext>
            </a:extLst>
          </p:cNvPr>
          <p:cNvCxnSpPr/>
          <p:nvPr userDrawn="1"/>
        </p:nvCxnSpPr>
        <p:spPr>
          <a:xfrm>
            <a:off x="0" y="5664637"/>
            <a:ext cx="18288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4CC42D1-69CC-ACEC-69B9-7E964AE660B0}"/>
              </a:ext>
            </a:extLst>
          </p:cNvPr>
          <p:cNvGrpSpPr/>
          <p:nvPr userDrawn="1"/>
        </p:nvGrpSpPr>
        <p:grpSpPr>
          <a:xfrm>
            <a:off x="17007841" y="9738818"/>
            <a:ext cx="1280160" cy="549781"/>
            <a:chOff x="34015681" y="19477636"/>
            <a:chExt cx="2560319" cy="10995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6375D1-C685-6079-20B5-72B74EE0DEE2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C65050ED-D7D5-3062-A6B8-B6475A6FDB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76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w/ 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blur&#10;&#10;Description automatically generated">
            <a:extLst>
              <a:ext uri="{FF2B5EF4-FFF2-40B4-BE49-F238E27FC236}">
                <a16:creationId xmlns:a16="http://schemas.microsoft.com/office/drawing/2014/main" id="{3D97DCAA-B02C-B9CD-73B9-F0CB5916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0" cy="10287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79E33CF-8322-948F-F6BF-0C2C9B17787F}"/>
              </a:ext>
            </a:extLst>
          </p:cNvPr>
          <p:cNvSpPr/>
          <p:nvPr/>
        </p:nvSpPr>
        <p:spPr>
          <a:xfrm flipV="1">
            <a:off x="1" y="7493546"/>
            <a:ext cx="18288000" cy="2793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B8751E-75F6-925A-8531-50B734C847AB}"/>
              </a:ext>
            </a:extLst>
          </p:cNvPr>
          <p:cNvSpPr/>
          <p:nvPr/>
        </p:nvSpPr>
        <p:spPr>
          <a:xfrm>
            <a:off x="1" y="-1"/>
            <a:ext cx="18288000" cy="563388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A4C02-2335-3840-A0B5-647FE4372B5A}"/>
              </a:ext>
            </a:extLst>
          </p:cNvPr>
          <p:cNvCxnSpPr/>
          <p:nvPr/>
        </p:nvCxnSpPr>
        <p:spPr>
          <a:xfrm>
            <a:off x="0" y="6258559"/>
            <a:ext cx="18288000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7B64A9-49B7-26AE-EEC1-3DFB7714F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450" y="4414427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5B24A7F-7007-8F97-B7C8-699C59382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451" y="3554342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9F7FB4-6AA0-B491-27B8-845C8CCE9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2450" y="3910294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31C6138-3339-1502-9812-8B9B39AF6D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2451" y="3182977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6B4F135-9336-3722-2593-739C386518B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76698" y="6008028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16A6D24-C230-8F9B-A12F-04BF3B073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6699" y="5147943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6F5CC89-1592-52B8-63DE-F83AAF64EB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6698" y="5503896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1F14B17-DED6-D507-0F6F-0880EA7DD5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6699" y="4776579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49A52FF-8F33-D50C-49C1-0A55140F33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581897" y="4414427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5D8802B-FD04-DC3F-D5E6-9A1D927089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81897" y="3554342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4956259-B8C8-1248-4F09-69EFFCCA6C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1897" y="3910294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510AB1-7D48-519B-BE8D-994DD848CC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81897" y="3182977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F3F011E-890F-E527-A5CB-421C1CE541C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106149" y="6008028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CAB8F0-0055-E057-4C4A-7B3C6F7B94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106149" y="5147943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8F5B73D-560B-E470-3B25-EAD525666B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106149" y="5503896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960F0BA-603E-23D9-F49B-C5B4462632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1106149" y="4776579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A2ABA5-D670-2BB6-7840-47F6198C0D4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4649451" y="4414427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BEE0231-5854-76AF-A0C6-70879C2EA7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649452" y="3554342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76ABB2-52CB-85AB-C186-532F75164A9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649451" y="3910294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3880F57-14E0-B28C-BF79-E4DCF3B7D67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649452" y="3182977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98BD55-67D9-5A45-4CBE-EBEC932A1830}"/>
              </a:ext>
            </a:extLst>
          </p:cNvPr>
          <p:cNvGrpSpPr/>
          <p:nvPr/>
        </p:nvGrpSpPr>
        <p:grpSpPr>
          <a:xfrm>
            <a:off x="17007841" y="9738818"/>
            <a:ext cx="1280160" cy="549781"/>
            <a:chOff x="34015681" y="19477636"/>
            <a:chExt cx="2560319" cy="109956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D383E7A-E0ED-0BC6-D5A5-9CACFB53C5A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4" name="Picture 43" descr="Logo&#10;&#10;Description automatically generated">
              <a:extLst>
                <a:ext uri="{FF2B5EF4-FFF2-40B4-BE49-F238E27FC236}">
                  <a16:creationId xmlns:a16="http://schemas.microsoft.com/office/drawing/2014/main" id="{0CCC6649-3A72-1102-B390-E3CC2FBD1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  <p:pic>
        <p:nvPicPr>
          <p:cNvPr id="2" name="Picture 1" descr="A picture containing blur&#10;&#10;Description automatically generated">
            <a:extLst>
              <a:ext uri="{FF2B5EF4-FFF2-40B4-BE49-F238E27FC236}">
                <a16:creationId xmlns:a16="http://schemas.microsoft.com/office/drawing/2014/main" id="{0D9D5601-569F-58CD-6069-23917967CD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5C7219-012D-8B73-3D3F-335C8168381A}"/>
              </a:ext>
            </a:extLst>
          </p:cNvPr>
          <p:cNvSpPr/>
          <p:nvPr userDrawn="1"/>
        </p:nvSpPr>
        <p:spPr>
          <a:xfrm flipV="1">
            <a:off x="1" y="7493546"/>
            <a:ext cx="18288000" cy="2793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54C7A-8154-CF4D-F6B6-AB78FD63AF42}"/>
              </a:ext>
            </a:extLst>
          </p:cNvPr>
          <p:cNvSpPr/>
          <p:nvPr userDrawn="1"/>
        </p:nvSpPr>
        <p:spPr>
          <a:xfrm>
            <a:off x="1" y="-1"/>
            <a:ext cx="18288000" cy="563388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A0FFF0-0E7C-F32F-BA3A-66335BAA439E}"/>
              </a:ext>
            </a:extLst>
          </p:cNvPr>
          <p:cNvCxnSpPr/>
          <p:nvPr userDrawn="1"/>
        </p:nvCxnSpPr>
        <p:spPr>
          <a:xfrm>
            <a:off x="0" y="6258559"/>
            <a:ext cx="18288000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862D711-5550-47DD-DE34-2713D5305F63}"/>
              </a:ext>
            </a:extLst>
          </p:cNvPr>
          <p:cNvGrpSpPr/>
          <p:nvPr userDrawn="1"/>
        </p:nvGrpSpPr>
        <p:grpSpPr>
          <a:xfrm>
            <a:off x="17007841" y="9738818"/>
            <a:ext cx="1280160" cy="549781"/>
            <a:chOff x="34015681" y="19477636"/>
            <a:chExt cx="2560319" cy="10995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5CFC54-BB6A-71D3-BE2C-07A1D8C2398E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7279D680-469B-79C7-A867-EA60C48E7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140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EE438-ADD8-FD38-361B-6F659E263A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23213-383B-D1D3-66AB-AB7666ACC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69B9-6067-E8C5-5485-E56BC06E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6E5FE-3389-CDF1-B065-8C9BC2DE8FAA}"/>
              </a:ext>
            </a:extLst>
          </p:cNvPr>
          <p:cNvSpPr/>
          <p:nvPr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4A677-9010-9804-E632-B81F4DD31B74}"/>
              </a:ext>
            </a:extLst>
          </p:cNvPr>
          <p:cNvSpPr/>
          <p:nvPr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26D4B9E-06E4-79B6-32C5-11909387A7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79377" y="7317355"/>
            <a:ext cx="12129247" cy="5219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2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B813065-2E49-0E5F-0857-6E6D15B25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9377" y="3453179"/>
            <a:ext cx="12129247" cy="36535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6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3AB51B-6576-2407-EADC-1F10EFB91ADD}"/>
              </a:ext>
            </a:extLst>
          </p:cNvPr>
          <p:cNvSpPr txBox="1"/>
          <p:nvPr/>
        </p:nvSpPr>
        <p:spPr>
          <a:xfrm rot="10800000">
            <a:off x="8744572" y="6715325"/>
            <a:ext cx="827471" cy="2300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350" dirty="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6BD1E2-CE6D-6688-0584-9A2955FE408E}"/>
              </a:ext>
            </a:extLst>
          </p:cNvPr>
          <p:cNvCxnSpPr>
            <a:cxnSpLocks/>
          </p:cNvCxnSpPr>
          <p:nvPr/>
        </p:nvCxnSpPr>
        <p:spPr>
          <a:xfrm>
            <a:off x="3079377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3FC36B-1A07-1145-6E8D-04ACFA6D494B}"/>
              </a:ext>
            </a:extLst>
          </p:cNvPr>
          <p:cNvCxnSpPr>
            <a:cxnSpLocks/>
          </p:cNvCxnSpPr>
          <p:nvPr/>
        </p:nvCxnSpPr>
        <p:spPr>
          <a:xfrm>
            <a:off x="9511168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842FDB-FDE6-5E7F-7B79-1A99C3156DB1}"/>
              </a:ext>
            </a:extLst>
          </p:cNvPr>
          <p:cNvGrpSpPr/>
          <p:nvPr/>
        </p:nvGrpSpPr>
        <p:grpSpPr>
          <a:xfrm>
            <a:off x="3079377" y="2498480"/>
            <a:ext cx="12129247" cy="2300630"/>
            <a:chOff x="6158753" y="6234204"/>
            <a:chExt cx="24258494" cy="46012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141CA-E027-D902-683A-1667C29F1FAC}"/>
                </a:ext>
              </a:extLst>
            </p:cNvPr>
            <p:cNvSpPr txBox="1"/>
            <p:nvPr userDrawn="1"/>
          </p:nvSpPr>
          <p:spPr>
            <a:xfrm>
              <a:off x="17460531" y="6234204"/>
              <a:ext cx="1654942" cy="460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35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DB5846-7BC9-957E-F577-9E514F9709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06C089-7008-374C-948F-79A6B94EB3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94BEF8A-68D4-86A8-A1BB-99F4E93C759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164D3-6BB1-9E31-F38C-5A1C13C425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B63BA-5198-AD82-DC41-882CF18F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6CBC8-D70C-4F32-505E-EA92193CFFE1}"/>
              </a:ext>
            </a:extLst>
          </p:cNvPr>
          <p:cNvSpPr/>
          <p:nvPr userDrawn="1"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DF7A6-1DB5-127D-843E-F513EEB280E5}"/>
              </a:ext>
            </a:extLst>
          </p:cNvPr>
          <p:cNvSpPr/>
          <p:nvPr userDrawn="1"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CEB3F-7B16-B079-5D2E-0C46A8E3DC42}"/>
              </a:ext>
            </a:extLst>
          </p:cNvPr>
          <p:cNvSpPr txBox="1"/>
          <p:nvPr userDrawn="1"/>
        </p:nvSpPr>
        <p:spPr>
          <a:xfrm rot="10800000">
            <a:off x="8744572" y="6715325"/>
            <a:ext cx="827471" cy="2300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350" dirty="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32BFDA-685A-4214-633E-CFC8E2F445ED}"/>
              </a:ext>
            </a:extLst>
          </p:cNvPr>
          <p:cNvCxnSpPr>
            <a:cxnSpLocks/>
          </p:cNvCxnSpPr>
          <p:nvPr userDrawn="1"/>
        </p:nvCxnSpPr>
        <p:spPr>
          <a:xfrm>
            <a:off x="3079377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B913C-DCBC-CA71-F84B-AC913A86A10D}"/>
              </a:ext>
            </a:extLst>
          </p:cNvPr>
          <p:cNvCxnSpPr>
            <a:cxnSpLocks/>
          </p:cNvCxnSpPr>
          <p:nvPr userDrawn="1"/>
        </p:nvCxnSpPr>
        <p:spPr>
          <a:xfrm>
            <a:off x="9511168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0ECF45-4500-CCBF-3312-831785F10234}"/>
              </a:ext>
            </a:extLst>
          </p:cNvPr>
          <p:cNvGrpSpPr/>
          <p:nvPr userDrawn="1"/>
        </p:nvGrpSpPr>
        <p:grpSpPr>
          <a:xfrm>
            <a:off x="3079377" y="2498480"/>
            <a:ext cx="12129247" cy="2300630"/>
            <a:chOff x="6158753" y="6234204"/>
            <a:chExt cx="24258494" cy="460126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2182AA-D7B0-AAC9-3E96-D28AFD6B8F3F}"/>
                </a:ext>
              </a:extLst>
            </p:cNvPr>
            <p:cNvSpPr txBox="1"/>
            <p:nvPr userDrawn="1"/>
          </p:nvSpPr>
          <p:spPr>
            <a:xfrm>
              <a:off x="17460531" y="6234204"/>
              <a:ext cx="1654942" cy="460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35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F8A4A7-677B-4D7F-FE83-1E88138AC0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FA98926-BB42-1C3F-0C5F-DC6FF471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9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SHO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EE438-ADD8-FD38-361B-6F659E263A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23213-383B-D1D3-66AB-AB7666ACC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69B9-6067-E8C5-5485-E56BC06E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6E5FE-3389-CDF1-B065-8C9BC2DE8FAA}"/>
              </a:ext>
            </a:extLst>
          </p:cNvPr>
          <p:cNvSpPr/>
          <p:nvPr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4A677-9010-9804-E632-B81F4DD31B74}"/>
              </a:ext>
            </a:extLst>
          </p:cNvPr>
          <p:cNvSpPr/>
          <p:nvPr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88F578A-9027-1B83-EA9B-9C3A615FC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79377" y="6437976"/>
            <a:ext cx="12129247" cy="5219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2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210519-0067-2C0F-62E9-5F65AC56F4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9377" y="4025587"/>
            <a:ext cx="12129247" cy="22016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6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82E0F9-288A-90DE-BB74-628A1359AC3E}"/>
              </a:ext>
            </a:extLst>
          </p:cNvPr>
          <p:cNvGrpSpPr/>
          <p:nvPr/>
        </p:nvGrpSpPr>
        <p:grpSpPr>
          <a:xfrm>
            <a:off x="3079377" y="3132342"/>
            <a:ext cx="12129247" cy="5074510"/>
            <a:chOff x="6158753" y="6264684"/>
            <a:chExt cx="24258494" cy="1014901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C93DBF-D2D6-8083-19B0-AF30804DA58C}"/>
                </a:ext>
              </a:extLst>
            </p:cNvPr>
            <p:cNvGrpSpPr/>
            <p:nvPr userDrawn="1"/>
          </p:nvGrpSpPr>
          <p:grpSpPr>
            <a:xfrm>
              <a:off x="17460530" y="6264684"/>
              <a:ext cx="1683556" cy="10149018"/>
              <a:chOff x="17460530" y="5634063"/>
              <a:chExt cx="1683556" cy="1014901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8DD94C-355B-A033-C107-A15F252ED4E9}"/>
                  </a:ext>
                </a:extLst>
              </p:cNvPr>
              <p:cNvSpPr txBox="1"/>
              <p:nvPr/>
            </p:nvSpPr>
            <p:spPr>
              <a:xfrm>
                <a:off x="17460530" y="5634063"/>
                <a:ext cx="1654940" cy="460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35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53008A-080C-E6EB-F461-AAEE45CA3F36}"/>
                  </a:ext>
                </a:extLst>
              </p:cNvPr>
              <p:cNvSpPr txBox="1"/>
              <p:nvPr/>
            </p:nvSpPr>
            <p:spPr>
              <a:xfrm rot="10800000">
                <a:off x="17489144" y="11181822"/>
                <a:ext cx="1654942" cy="460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35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A9062D-3F8E-0EB7-7655-3FE2E71A90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E2AF76-DB4B-F5A7-4606-B9F28CFDFB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972D99F-325B-F312-0F24-EB70E5069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1431FB-5B38-A226-873D-9860A5EFE6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5887EDB-8EFC-C057-69C0-30E5E52B69B7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446AF-30E5-F60D-5B8F-6531F472D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525E32-857D-00DF-F312-573AC198D6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B08F6C-4DCC-FB17-BB88-77EEF8FED661}"/>
              </a:ext>
            </a:extLst>
          </p:cNvPr>
          <p:cNvSpPr/>
          <p:nvPr userDrawn="1"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B34CB-065C-E1E4-B4D7-836FF65C8E83}"/>
              </a:ext>
            </a:extLst>
          </p:cNvPr>
          <p:cNvSpPr/>
          <p:nvPr userDrawn="1"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A63282-A5C0-A831-7B5C-EACAD1A8ACB9}"/>
              </a:ext>
            </a:extLst>
          </p:cNvPr>
          <p:cNvGrpSpPr/>
          <p:nvPr userDrawn="1"/>
        </p:nvGrpSpPr>
        <p:grpSpPr>
          <a:xfrm>
            <a:off x="3079377" y="3132342"/>
            <a:ext cx="12129247" cy="5074510"/>
            <a:chOff x="6158753" y="6264684"/>
            <a:chExt cx="24258494" cy="101490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988864-4EC4-EC95-4E4D-CEB1EAF416AF}"/>
                </a:ext>
              </a:extLst>
            </p:cNvPr>
            <p:cNvGrpSpPr/>
            <p:nvPr userDrawn="1"/>
          </p:nvGrpSpPr>
          <p:grpSpPr>
            <a:xfrm>
              <a:off x="17460530" y="6264684"/>
              <a:ext cx="1683556" cy="10149018"/>
              <a:chOff x="17460530" y="5634063"/>
              <a:chExt cx="1683556" cy="1014901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E93A31-EF5D-2B26-7E28-E183866CF03F}"/>
                  </a:ext>
                </a:extLst>
              </p:cNvPr>
              <p:cNvSpPr txBox="1"/>
              <p:nvPr/>
            </p:nvSpPr>
            <p:spPr>
              <a:xfrm>
                <a:off x="17460530" y="5634063"/>
                <a:ext cx="1654940" cy="460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35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F19F0C-1832-13B2-44F9-D0D7FF75EA49}"/>
                  </a:ext>
                </a:extLst>
              </p:cNvPr>
              <p:cNvSpPr txBox="1"/>
              <p:nvPr/>
            </p:nvSpPr>
            <p:spPr>
              <a:xfrm rot="10800000">
                <a:off x="17489144" y="11181822"/>
                <a:ext cx="1654942" cy="460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35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C09A9A-3162-0312-D5F1-FD4DB6796A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B64644-803D-571F-2E9C-A3E2725B19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AEB942-F14F-8E49-6C03-BCA7A0D83C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E8E49D-88C7-7556-3157-C40C6AAC29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43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E7366-C86A-7B24-4079-3556645CE52B}"/>
              </a:ext>
            </a:extLst>
          </p:cNvPr>
          <p:cNvSpPr/>
          <p:nvPr/>
        </p:nvSpPr>
        <p:spPr>
          <a:xfrm>
            <a:off x="8602310" y="2697480"/>
            <a:ext cx="283464" cy="7589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F39F7-6D39-E797-5348-2E9A9D5D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52" t="9168" r="17269" b="9409"/>
          <a:stretch/>
        </p:blipFill>
        <p:spPr>
          <a:xfrm>
            <a:off x="0" y="0"/>
            <a:ext cx="8619565" cy="1028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0B7618-B799-4147-701F-1225EAF32010}"/>
              </a:ext>
            </a:extLst>
          </p:cNvPr>
          <p:cNvSpPr/>
          <p:nvPr userDrawn="1"/>
        </p:nvSpPr>
        <p:spPr>
          <a:xfrm>
            <a:off x="8602310" y="2697480"/>
            <a:ext cx="283464" cy="7589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3E1FB-CA1B-AB47-B914-3B23F58EF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352" t="9168" r="17269" b="9409"/>
          <a:stretch/>
        </p:blipFill>
        <p:spPr>
          <a:xfrm>
            <a:off x="0" y="0"/>
            <a:ext cx="861956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4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0ED5B-D8C2-6478-85A0-E349332E7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5" t="2855" r="30531" b="36101"/>
          <a:stretch/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933" y="932618"/>
            <a:ext cx="9238344" cy="29718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4500" b="1" kern="0" cap="none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lang="en-US" sz="4000" b="1" kern="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2pPr>
            <a:lvl3pPr marL="2441792" indent="0">
              <a:buFontTx/>
              <a:buNone/>
              <a:defRPr lang="en-US" sz="4000" b="1" kern="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3pPr>
            <a:lvl4pPr marL="3466865" indent="0">
              <a:buFontTx/>
              <a:buNone/>
              <a:defRPr lang="en-US" sz="4000" b="1" kern="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4pPr>
            <a:lvl5pPr marL="4235705" indent="0">
              <a:buFontTx/>
              <a:buNone/>
              <a:defRPr lang="en-US" sz="4000" b="1" kern="0" cap="all" baseline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/>
        </p:nvSpPr>
        <p:spPr>
          <a:xfrm>
            <a:off x="-1" y="0"/>
            <a:ext cx="283464" cy="374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5C101-EA11-6C09-A97C-32BB735A1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25" t="2855" r="30531" b="36101"/>
          <a:stretch/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E8D70F-3F40-9C01-41FA-AD4A0CCF7CB7}"/>
              </a:ext>
            </a:extLst>
          </p:cNvPr>
          <p:cNvSpPr/>
          <p:nvPr userDrawn="1"/>
        </p:nvSpPr>
        <p:spPr>
          <a:xfrm>
            <a:off x="-1" y="0"/>
            <a:ext cx="283464" cy="374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8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130" y="5386000"/>
            <a:ext cx="11366938" cy="273809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2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 dirty="0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130" y="4512380"/>
            <a:ext cx="11366939" cy="877133"/>
          </a:xfrm>
          <a:prstGeom prst="rect">
            <a:avLst/>
          </a:prstGeom>
        </p:spPr>
        <p:txBody>
          <a:bodyPr/>
          <a:lstStyle>
            <a:lvl1pPr algn="l">
              <a:defRPr sz="6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70" y="3124023"/>
            <a:ext cx="1178630" cy="11786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25648-AF31-7101-66CA-2E0D0F3BB7D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82D7C9F-1C32-4432-AA2C-98A51D3FA1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6570" y="3124023"/>
            <a:ext cx="1178630" cy="11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7E653-B7EE-05E2-34FD-F035A4A6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2A4F396-AF1A-AFD8-3D29-A26B64BFC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875573-4280-A4F7-352E-80E05283F9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BDC0055-289E-F8F4-52A2-EF46DE4F25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 flipV="1">
            <a:off x="0" y="382833"/>
            <a:ext cx="18288000" cy="99041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567" y="4413751"/>
            <a:ext cx="3359880" cy="1177252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868084" y="2978496"/>
            <a:ext cx="14501177" cy="569387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3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802771" y="1398811"/>
            <a:ext cx="14565567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667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960C9-7EE1-466F-A367-895BB594529A}"/>
              </a:ext>
            </a:extLst>
          </p:cNvPr>
          <p:cNvSpPr txBox="1"/>
          <p:nvPr userDrawn="1"/>
        </p:nvSpPr>
        <p:spPr>
          <a:xfrm>
            <a:off x="16248610" y="9792798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F0376-86FF-4FFB-82E1-7CCF302892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1" y="9722869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7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>
            <a:spLocks noGrp="1"/>
          </p:cNvSpPr>
          <p:nvPr>
            <p:ph type="title"/>
          </p:nvPr>
        </p:nvSpPr>
        <p:spPr>
          <a:xfrm>
            <a:off x="830580" y="868680"/>
            <a:ext cx="166266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body" idx="1"/>
          </p:nvPr>
        </p:nvSpPr>
        <p:spPr>
          <a:xfrm>
            <a:off x="861251" y="3505058"/>
            <a:ext cx="16581000" cy="6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914445" lvl="0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2400">
                <a:solidFill>
                  <a:schemeClr val="dk2"/>
                </a:solidFill>
              </a:defRPr>
            </a:lvl1pPr>
            <a:lvl2pPr marL="1828892" lvl="1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2000">
                <a:solidFill>
                  <a:schemeClr val="dk2"/>
                </a:solidFill>
              </a:defRPr>
            </a:lvl2pPr>
            <a:lvl3pPr marL="2743337" lvl="2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3657783" lvl="3" indent="-647733" algn="l" rtl="0"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4572228" lvl="4" indent="-67313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5486675" lvl="5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6401120" lvl="6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7315566" lvl="7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8230011" lvl="8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247" name="Google Shape;247;p60"/>
          <p:cNvSpPr txBox="1">
            <a:spLocks noGrp="1"/>
          </p:cNvSpPr>
          <p:nvPr>
            <p:ph type="body" idx="2"/>
          </p:nvPr>
        </p:nvSpPr>
        <p:spPr>
          <a:xfrm>
            <a:off x="830580" y="1813560"/>
            <a:ext cx="166266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914445" lvl="0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15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828892" lvl="1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743337" lvl="2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657783" lvl="3" indent="-457223" algn="ctr" rtl="0">
              <a:spcBef>
                <a:spcPts val="1601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572228" lvl="4" indent="-457223" algn="ctr" rtl="0">
              <a:spcBef>
                <a:spcPts val="1001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486675" lvl="5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6401120" lvl="6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7315566" lvl="7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8230011" lvl="8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4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>
            <a:spLocks noGrp="1"/>
          </p:cNvSpPr>
          <p:nvPr>
            <p:ph type="title"/>
          </p:nvPr>
        </p:nvSpPr>
        <p:spPr>
          <a:xfrm>
            <a:off x="830580" y="868680"/>
            <a:ext cx="166266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body" idx="1"/>
          </p:nvPr>
        </p:nvSpPr>
        <p:spPr>
          <a:xfrm>
            <a:off x="861251" y="3505058"/>
            <a:ext cx="16581000" cy="6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914445" lvl="0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2400">
                <a:solidFill>
                  <a:schemeClr val="dk2"/>
                </a:solidFill>
              </a:defRPr>
            </a:lvl1pPr>
            <a:lvl2pPr marL="1828892" lvl="1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2000">
                <a:solidFill>
                  <a:schemeClr val="dk2"/>
                </a:solidFill>
              </a:defRPr>
            </a:lvl2pPr>
            <a:lvl3pPr marL="2743337" lvl="2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3657783" lvl="3" indent="-647733" algn="l" rtl="0"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4572228" lvl="4" indent="-67313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5486675" lvl="5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6401120" lvl="6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7315566" lvl="7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8230011" lvl="8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247" name="Google Shape;247;p60"/>
          <p:cNvSpPr txBox="1">
            <a:spLocks noGrp="1"/>
          </p:cNvSpPr>
          <p:nvPr>
            <p:ph type="body" idx="2"/>
          </p:nvPr>
        </p:nvSpPr>
        <p:spPr>
          <a:xfrm>
            <a:off x="830580" y="1813560"/>
            <a:ext cx="166266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914445" lvl="0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15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828892" lvl="1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743337" lvl="2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657783" lvl="3" indent="-457223" algn="ctr" rtl="0">
              <a:spcBef>
                <a:spcPts val="1601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572228" lvl="4" indent="-457223" algn="ctr" rtl="0">
              <a:spcBef>
                <a:spcPts val="1001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486675" lvl="5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6401120" lvl="6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7315566" lvl="7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8230011" lvl="8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5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4651059"/>
            <a:ext cx="16626840" cy="98488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570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, and Content">
  <p:cSld name="2_Title, Subtitle,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830580" y="868684"/>
            <a:ext cx="1662684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861251" y="3505062"/>
            <a:ext cx="16581120" cy="619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24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371600" marR="0" lvl="1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None/>
              <a:defRPr sz="2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057400" marR="0" lvl="2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Trebuchet MS"/>
              <a:buNone/>
              <a:defRPr sz="1833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3200" marR="0" lvl="3" indent="-5334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429000" marR="0" lvl="4" indent="-554546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14800" marR="0" lvl="5" indent="-5143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2"/>
          </p:nvPr>
        </p:nvSpPr>
        <p:spPr>
          <a:xfrm>
            <a:off x="830580" y="1813562"/>
            <a:ext cx="16626840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ctr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ctr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09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1_Image Right - Text Lef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>
            <a:spLocks noGrp="1"/>
          </p:cNvSpPr>
          <p:nvPr>
            <p:ph type="title"/>
          </p:nvPr>
        </p:nvSpPr>
        <p:spPr>
          <a:xfrm>
            <a:off x="1257300" y="2180493"/>
            <a:ext cx="7886700" cy="168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rebuchet M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1"/>
          </p:nvPr>
        </p:nvSpPr>
        <p:spPr>
          <a:xfrm>
            <a:off x="1257300" y="4526280"/>
            <a:ext cx="7886700" cy="474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46986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44453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67"/>
              <a:buFont typeface="Noto Sans Symbols"/>
              <a:buChar char="▪"/>
              <a:defRPr sz="1601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431768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33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2"/>
          </p:nvPr>
        </p:nvSpPr>
        <p:spPr>
          <a:xfrm>
            <a:off x="1257300" y="3849624"/>
            <a:ext cx="7886700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0"/>
          <p:cNvSpPr>
            <a:spLocks noGrp="1"/>
          </p:cNvSpPr>
          <p:nvPr>
            <p:ph type="pic" idx="3"/>
          </p:nvPr>
        </p:nvSpPr>
        <p:spPr>
          <a:xfrm>
            <a:off x="10081420" y="0"/>
            <a:ext cx="8206581" cy="1028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824113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1_Title, Subtitle, Bulle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>
            <a:spLocks noGrp="1"/>
          </p:cNvSpPr>
          <p:nvPr>
            <p:ph type="title"/>
          </p:nvPr>
        </p:nvSpPr>
        <p:spPr>
          <a:xfrm>
            <a:off x="1257300" y="0"/>
            <a:ext cx="157734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body" idx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body" idx="2"/>
          </p:nvPr>
        </p:nvSpPr>
        <p:spPr>
          <a:xfrm>
            <a:off x="1257300" y="2423160"/>
            <a:ext cx="15773400" cy="682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46986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44453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67"/>
              <a:buFont typeface="Noto Sans Symbols"/>
              <a:buChar char="▪"/>
              <a:defRPr sz="1601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431768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33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93108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F720E-B055-4C1E-945E-E6CA4B843BBF}"/>
              </a:ext>
            </a:extLst>
          </p:cNvPr>
          <p:cNvSpPr txBox="1"/>
          <p:nvPr userDrawn="1"/>
        </p:nvSpPr>
        <p:spPr>
          <a:xfrm>
            <a:off x="16248610" y="9792798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0375D-227C-4AD1-A1C4-8FA754AB59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1" y="9722869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anel">
  <p:cSld name="3 Panel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1257300" y="0"/>
            <a:ext cx="157734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  <a:defRPr sz="22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>
            <a:spLocks noGrp="1"/>
          </p:cNvSpPr>
          <p:nvPr>
            <p:ph type="pic" idx="2"/>
          </p:nvPr>
        </p:nvSpPr>
        <p:spPr>
          <a:xfrm>
            <a:off x="12126171" y="2503302"/>
            <a:ext cx="5454396" cy="63247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" name="Google Shape;36;p31"/>
          <p:cNvSpPr>
            <a:spLocks noGrp="1"/>
          </p:cNvSpPr>
          <p:nvPr>
            <p:ph type="dgm" idx="3"/>
          </p:nvPr>
        </p:nvSpPr>
        <p:spPr>
          <a:xfrm>
            <a:off x="12126171" y="2503303"/>
            <a:ext cx="5454396" cy="2174205"/>
          </a:xfrm>
          <a:prstGeom prst="rect">
            <a:avLst/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100000">
                <a:srgbClr val="3F3F3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4"/>
          </p:nvPr>
        </p:nvSpPr>
        <p:spPr>
          <a:xfrm>
            <a:off x="12347327" y="2686116"/>
            <a:ext cx="4983480" cy="3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5"/>
          </p:nvPr>
        </p:nvSpPr>
        <p:spPr>
          <a:xfrm>
            <a:off x="12347327" y="2957048"/>
            <a:ext cx="4983480" cy="3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  <a:defRPr sz="16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1"/>
          <p:cNvSpPr>
            <a:spLocks noGrp="1"/>
          </p:cNvSpPr>
          <p:nvPr>
            <p:ph type="pic" idx="6"/>
          </p:nvPr>
        </p:nvSpPr>
        <p:spPr>
          <a:xfrm>
            <a:off x="6407841" y="2503302"/>
            <a:ext cx="5454396" cy="63247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31"/>
          <p:cNvSpPr>
            <a:spLocks noGrp="1"/>
          </p:cNvSpPr>
          <p:nvPr>
            <p:ph type="dgm" idx="7"/>
          </p:nvPr>
        </p:nvSpPr>
        <p:spPr>
          <a:xfrm>
            <a:off x="6407841" y="2503303"/>
            <a:ext cx="5454396" cy="2174205"/>
          </a:xfrm>
          <a:prstGeom prst="rect">
            <a:avLst/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100000">
                <a:srgbClr val="3F3F3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8"/>
          </p:nvPr>
        </p:nvSpPr>
        <p:spPr>
          <a:xfrm>
            <a:off x="6625635" y="2686116"/>
            <a:ext cx="4983480" cy="3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9"/>
          </p:nvPr>
        </p:nvSpPr>
        <p:spPr>
          <a:xfrm>
            <a:off x="6625635" y="2957048"/>
            <a:ext cx="4983480" cy="3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  <a:defRPr sz="16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1"/>
          <p:cNvSpPr>
            <a:spLocks noGrp="1"/>
          </p:cNvSpPr>
          <p:nvPr>
            <p:ph type="pic" idx="13"/>
          </p:nvPr>
        </p:nvSpPr>
        <p:spPr>
          <a:xfrm>
            <a:off x="689511" y="2503302"/>
            <a:ext cx="5454396" cy="63247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31"/>
          <p:cNvSpPr>
            <a:spLocks noGrp="1"/>
          </p:cNvSpPr>
          <p:nvPr>
            <p:ph type="dgm" idx="14"/>
          </p:nvPr>
        </p:nvSpPr>
        <p:spPr>
          <a:xfrm>
            <a:off x="689511" y="2503303"/>
            <a:ext cx="5454396" cy="2174205"/>
          </a:xfrm>
          <a:prstGeom prst="rect">
            <a:avLst/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100000">
                <a:srgbClr val="3F3F3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15"/>
          </p:nvPr>
        </p:nvSpPr>
        <p:spPr>
          <a:xfrm>
            <a:off x="913683" y="2686116"/>
            <a:ext cx="4983480" cy="3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6"/>
          </p:nvPr>
        </p:nvSpPr>
        <p:spPr>
          <a:xfrm>
            <a:off x="913683" y="2957048"/>
            <a:ext cx="4983480" cy="37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marR="0" lvl="0" indent="-3429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  <a:defRPr sz="1601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marR="0" lvl="1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marR="0" lvl="2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marR="0" lvl="3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marR="0" lvl="4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25232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ey Statement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EE438-ADD8-FD38-361B-6F659E263A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23213-383B-D1D3-66AB-AB7666ACC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69B9-6067-E8C5-5485-E56BC06E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6E5FE-3389-CDF1-B065-8C9BC2DE8FAA}"/>
              </a:ext>
            </a:extLst>
          </p:cNvPr>
          <p:cNvSpPr/>
          <p:nvPr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4A677-9010-9804-E632-B81F4DD31B74}"/>
              </a:ext>
            </a:extLst>
          </p:cNvPr>
          <p:cNvSpPr/>
          <p:nvPr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26D4B9E-06E4-79B6-32C5-11909387A7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79377" y="7317355"/>
            <a:ext cx="12129247" cy="5219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2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B813065-2E49-0E5F-0857-6E6D15B25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9377" y="3453179"/>
            <a:ext cx="12129247" cy="36535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6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3AB51B-6576-2407-EADC-1F10EFB91ADD}"/>
              </a:ext>
            </a:extLst>
          </p:cNvPr>
          <p:cNvSpPr txBox="1"/>
          <p:nvPr/>
        </p:nvSpPr>
        <p:spPr>
          <a:xfrm rot="10800000">
            <a:off x="8744572" y="6715325"/>
            <a:ext cx="827471" cy="2300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350" dirty="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6BD1E2-CE6D-6688-0584-9A2955FE408E}"/>
              </a:ext>
            </a:extLst>
          </p:cNvPr>
          <p:cNvCxnSpPr>
            <a:cxnSpLocks/>
          </p:cNvCxnSpPr>
          <p:nvPr/>
        </p:nvCxnSpPr>
        <p:spPr>
          <a:xfrm>
            <a:off x="3079377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3FC36B-1A07-1145-6E8D-04ACFA6D494B}"/>
              </a:ext>
            </a:extLst>
          </p:cNvPr>
          <p:cNvCxnSpPr>
            <a:cxnSpLocks/>
          </p:cNvCxnSpPr>
          <p:nvPr/>
        </p:nvCxnSpPr>
        <p:spPr>
          <a:xfrm>
            <a:off x="9511168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842FDB-FDE6-5E7F-7B79-1A99C3156DB1}"/>
              </a:ext>
            </a:extLst>
          </p:cNvPr>
          <p:cNvGrpSpPr/>
          <p:nvPr/>
        </p:nvGrpSpPr>
        <p:grpSpPr>
          <a:xfrm>
            <a:off x="3079377" y="2498480"/>
            <a:ext cx="12129247" cy="2300630"/>
            <a:chOff x="6158753" y="6234204"/>
            <a:chExt cx="24258494" cy="46012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141CA-E027-D902-683A-1667C29F1FAC}"/>
                </a:ext>
              </a:extLst>
            </p:cNvPr>
            <p:cNvSpPr txBox="1"/>
            <p:nvPr userDrawn="1"/>
          </p:nvSpPr>
          <p:spPr>
            <a:xfrm>
              <a:off x="17460531" y="6234204"/>
              <a:ext cx="1654942" cy="460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35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DB5846-7BC9-957E-F577-9E514F9709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06C089-7008-374C-948F-79A6B94EB3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C2F930-F1E7-DC8F-6269-1EBF8D915803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A2844-0F83-6E11-A5FC-2FCC7B7E4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722A5-D636-E3C1-5FFB-8D5B430B0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DA818-D80E-61B5-EA06-9A9641556848}"/>
              </a:ext>
            </a:extLst>
          </p:cNvPr>
          <p:cNvSpPr/>
          <p:nvPr userDrawn="1"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0D47-EDE9-5864-C534-D983C4E7D661}"/>
              </a:ext>
            </a:extLst>
          </p:cNvPr>
          <p:cNvSpPr/>
          <p:nvPr userDrawn="1"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F7C584-6F50-1C73-F302-FDBF84D23D88}"/>
              </a:ext>
            </a:extLst>
          </p:cNvPr>
          <p:cNvCxnSpPr>
            <a:cxnSpLocks/>
          </p:cNvCxnSpPr>
          <p:nvPr userDrawn="1"/>
        </p:nvCxnSpPr>
        <p:spPr>
          <a:xfrm>
            <a:off x="3298667" y="7106686"/>
            <a:ext cx="12129247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3DCE57-0A77-95E9-EDD1-0DC2B7A7A785}"/>
              </a:ext>
            </a:extLst>
          </p:cNvPr>
          <p:cNvGrpSpPr/>
          <p:nvPr userDrawn="1"/>
        </p:nvGrpSpPr>
        <p:grpSpPr>
          <a:xfrm>
            <a:off x="3079377" y="2498480"/>
            <a:ext cx="12129247" cy="1631216"/>
            <a:chOff x="6158753" y="6234204"/>
            <a:chExt cx="24258494" cy="32624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DF1AE3-C11B-172C-43EA-4E645AB55D32}"/>
                </a:ext>
              </a:extLst>
            </p:cNvPr>
            <p:cNvSpPr txBox="1"/>
            <p:nvPr userDrawn="1"/>
          </p:nvSpPr>
          <p:spPr>
            <a:xfrm>
              <a:off x="17757087" y="6234204"/>
              <a:ext cx="1061830" cy="326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!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559B0F-DCD9-62AE-2AFF-17D28D01A8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9175B8A-860C-0317-B9C9-5C8CAB775E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5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, Subtitle, and Content">
  <p:cSld name="2_Title, Subtitle,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1"/>
          <p:cNvSpPr txBox="1"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1"/>
          <p:cNvSpPr txBox="1">
            <a:spLocks noGrp="1"/>
          </p:cNvSpPr>
          <p:nvPr>
            <p:ph type="body" idx="1"/>
          </p:nvPr>
        </p:nvSpPr>
        <p:spPr>
          <a:xfrm>
            <a:off x="861251" y="3505060"/>
            <a:ext cx="16581120" cy="619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rebuchet MS"/>
              <a:buNone/>
              <a:defRPr sz="2400">
                <a:solidFill>
                  <a:schemeClr val="accent4"/>
                </a:solidFill>
              </a:defRPr>
            </a:lvl1pPr>
            <a:lvl2pPr marL="13716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Trebuchet MS"/>
              <a:buNone/>
              <a:defRPr sz="2000">
                <a:solidFill>
                  <a:schemeClr val="accent4"/>
                </a:solidFill>
              </a:defRPr>
            </a:lvl2pPr>
            <a:lvl3pPr marL="20574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222"/>
              <a:buFont typeface="Trebuchet MS"/>
              <a:buNone/>
              <a:defRPr sz="1833">
                <a:solidFill>
                  <a:schemeClr val="accent4"/>
                </a:solidFill>
              </a:defRPr>
            </a:lvl3pPr>
            <a:lvl4pPr marL="2743200" lvl="3" indent="-554546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222"/>
              <a:buFont typeface="Noto Sans Symbols"/>
              <a:buChar char="▪"/>
              <a:defRPr sz="3000">
                <a:solidFill>
                  <a:schemeClr val="dk1"/>
                </a:solidFill>
              </a:defRPr>
            </a:lvl4pPr>
            <a:lvl5pPr marL="3429000" lvl="4" indent="-554546" algn="l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222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4114800" lvl="5" indent="-554546" algn="l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SzPts val="2222"/>
              <a:buChar char="»"/>
              <a:defRPr/>
            </a:lvl6pPr>
            <a:lvl7pPr marL="4800600" lvl="6" indent="-554546" algn="l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SzPts val="2222"/>
              <a:buChar char="»"/>
              <a:defRPr/>
            </a:lvl7pPr>
            <a:lvl8pPr marL="5486400" lvl="7" indent="-554544" algn="l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SzPts val="2222"/>
              <a:buChar char="»"/>
              <a:defRPr/>
            </a:lvl8pPr>
            <a:lvl9pPr marL="6172200" lvl="8" indent="-554544" algn="l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SzPts val="2222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71"/>
          <p:cNvSpPr txBox="1">
            <a:spLocks noGrp="1"/>
          </p:cNvSpPr>
          <p:nvPr>
            <p:ph type="body" idx="2"/>
          </p:nvPr>
        </p:nvSpPr>
        <p:spPr>
          <a:xfrm>
            <a:off x="830580" y="1813562"/>
            <a:ext cx="16626840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lvl="0" indent="-3429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6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lvl="1" indent="-3429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333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lvl="2" indent="-3429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222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lvl="3" indent="-3429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222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lvl="4" indent="-342900" algn="ctr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SzPts val="2222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lvl="5" indent="-554546" algn="l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SzPts val="2222"/>
              <a:buChar char="»"/>
              <a:defRPr/>
            </a:lvl6pPr>
            <a:lvl7pPr marL="4800600" lvl="6" indent="-554546" algn="l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SzPts val="2222"/>
              <a:buChar char="»"/>
              <a:defRPr/>
            </a:lvl7pPr>
            <a:lvl8pPr marL="5486400" lvl="7" indent="-554544" algn="l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SzPts val="2222"/>
              <a:buChar char="»"/>
              <a:defRPr/>
            </a:lvl8pPr>
            <a:lvl9pPr marL="6172200" lvl="8" indent="-554544" algn="l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SzPts val="2222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10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2_Title, Subtitle,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 txBox="1">
            <a:spLocks noGrp="1"/>
          </p:cNvSpPr>
          <p:nvPr>
            <p:ph type="title"/>
          </p:nvPr>
        </p:nvSpPr>
        <p:spPr>
          <a:xfrm>
            <a:off x="830580" y="1229044"/>
            <a:ext cx="1662684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3"/>
          <p:cNvSpPr txBox="1">
            <a:spLocks noGrp="1"/>
          </p:cNvSpPr>
          <p:nvPr>
            <p:ph type="body" idx="1"/>
          </p:nvPr>
        </p:nvSpPr>
        <p:spPr>
          <a:xfrm>
            <a:off x="861250" y="3505059"/>
            <a:ext cx="16581120" cy="61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15" lvl="0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3000">
                <a:solidFill>
                  <a:schemeClr val="dk2"/>
                </a:solidFill>
              </a:defRPr>
            </a:lvl1pPr>
            <a:lvl2pPr marL="1524030" lvl="1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2667">
                <a:solidFill>
                  <a:schemeClr val="dk2"/>
                </a:solidFill>
              </a:defRPr>
            </a:lvl2pPr>
            <a:lvl3pPr marL="2286046" lvl="2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>
                <a:solidFill>
                  <a:schemeClr val="dk2"/>
                </a:solidFill>
              </a:defRPr>
            </a:lvl3pPr>
            <a:lvl4pPr marL="3048061" lvl="3" indent="-571511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3810076" lvl="4" indent="-592679" algn="l"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4572091" lvl="5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107" lvl="6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122" lvl="7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137" lvl="8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" name="Google Shape;29;p53"/>
          <p:cNvSpPr txBox="1">
            <a:spLocks noGrp="1"/>
          </p:cNvSpPr>
          <p:nvPr>
            <p:ph type="body" idx="2"/>
          </p:nvPr>
        </p:nvSpPr>
        <p:spPr>
          <a:xfrm>
            <a:off x="830580" y="2099222"/>
            <a:ext cx="16626840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15" lvl="0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Trebuchet MS"/>
              <a:buNone/>
              <a:defRPr sz="4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30" lvl="1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46" lvl="2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048061" lvl="3" indent="-381008" algn="ctr"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10076" lvl="4" indent="-381008" algn="ctr"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572091" lvl="5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107" lvl="6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122" lvl="7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137" lvl="8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63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3"/>
            <a:ext cx="16626840" cy="984885"/>
          </a:xfrm>
        </p:spPr>
        <p:txBody>
          <a:bodyPr/>
          <a:lstStyle>
            <a:lvl1pPr algn="ctr">
              <a:defRPr sz="46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61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333">
                <a:solidFill>
                  <a:schemeClr val="accent4"/>
                </a:solidFill>
              </a:defRPr>
            </a:lvl1pPr>
            <a:lvl2pPr marL="952511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60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071" indent="-381003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577" indent="-381003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1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6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6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57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3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1090588"/>
            <a:ext cx="16626840" cy="98488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0581" y="3519436"/>
            <a:ext cx="8241772" cy="6155868"/>
          </a:xfrm>
        </p:spPr>
        <p:txBody>
          <a:bodyPr/>
          <a:lstStyle>
            <a:lvl1pPr marL="386299" indent="-386299">
              <a:buSzPct val="100000"/>
              <a:buFontTx/>
              <a:buBlip>
                <a:blip r:embed="rId2"/>
              </a:buBlip>
              <a:defRPr sz="4000" b="0">
                <a:solidFill>
                  <a:schemeClr val="bg1"/>
                </a:solidFill>
              </a:defRPr>
            </a:lvl1pPr>
            <a:lvl2pPr marL="1338818" indent="-386299">
              <a:buSzPct val="100000"/>
              <a:buFontTx/>
              <a:buBlip>
                <a:blip r:embed="rId2"/>
              </a:buBlip>
              <a:defRPr sz="3333" b="0">
                <a:solidFill>
                  <a:schemeClr val="bg1"/>
                </a:solidFill>
              </a:defRPr>
            </a:lvl2pPr>
            <a:lvl3pPr marL="2092897" indent="-277819">
              <a:buSzPct val="100000"/>
              <a:buFontTx/>
              <a:buBlip>
                <a:blip r:embed="rId2"/>
              </a:buBlip>
              <a:defRPr sz="3000" b="0">
                <a:solidFill>
                  <a:schemeClr val="bg1"/>
                </a:solidFill>
              </a:defRPr>
            </a:lvl3pPr>
            <a:lvl4pPr marL="2958101" indent="-381008"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</a:defRPr>
            </a:lvl4pPr>
            <a:lvl5pPr marL="3529612" indent="-381008"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</a:defRPr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15650" y="3519436"/>
            <a:ext cx="8241770" cy="6155868"/>
          </a:xfrm>
        </p:spPr>
        <p:txBody>
          <a:bodyPr/>
          <a:lstStyle>
            <a:lvl1pPr marL="386299" indent="-386299">
              <a:buSzPct val="100000"/>
              <a:buFontTx/>
              <a:buBlip>
                <a:blip r:embed="rId2"/>
              </a:buBlip>
              <a:defRPr sz="4000" b="0">
                <a:solidFill>
                  <a:schemeClr val="bg1"/>
                </a:solidFill>
              </a:defRPr>
            </a:lvl1pPr>
            <a:lvl2pPr marL="1338818" indent="-386299">
              <a:buSzPct val="100000"/>
              <a:buFontTx/>
              <a:buBlip>
                <a:blip r:embed="rId2"/>
              </a:buBlip>
              <a:defRPr sz="3333" b="0">
                <a:solidFill>
                  <a:schemeClr val="bg1"/>
                </a:solidFill>
              </a:defRPr>
            </a:lvl2pPr>
            <a:lvl3pPr marL="2092897" indent="-277819">
              <a:buSzPct val="100000"/>
              <a:buFontTx/>
              <a:buBlip>
                <a:blip r:embed="rId2"/>
              </a:buBlip>
              <a:defRPr sz="3000" b="0">
                <a:solidFill>
                  <a:schemeClr val="bg1"/>
                </a:solidFill>
              </a:defRPr>
            </a:lvl3pPr>
            <a:lvl4pPr marL="2958101" indent="-381008"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</a:defRPr>
            </a:lvl4pPr>
            <a:lvl5pPr marL="3529612" indent="-381008"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</a:defRPr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967614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4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2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1102044"/>
            <a:ext cx="16626840" cy="98488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3333">
                <a:solidFill>
                  <a:schemeClr val="bg1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3000">
                <a:solidFill>
                  <a:schemeClr val="bg1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3000">
                <a:solidFill>
                  <a:schemeClr val="bg1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972222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4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322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1_Content with Photograph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p44"/>
          <p:cNvSpPr txBox="1">
            <a:spLocks noGrp="1"/>
          </p:cNvSpPr>
          <p:nvPr>
            <p:ph type="title"/>
          </p:nvPr>
        </p:nvSpPr>
        <p:spPr>
          <a:xfrm>
            <a:off x="830582" y="1055877"/>
            <a:ext cx="8313422" cy="10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4"/>
          <p:cNvSpPr txBox="1">
            <a:spLocks noGrp="1"/>
          </p:cNvSpPr>
          <p:nvPr>
            <p:ph type="body" idx="1"/>
          </p:nvPr>
        </p:nvSpPr>
        <p:spPr>
          <a:xfrm>
            <a:off x="853442" y="3619501"/>
            <a:ext cx="8290560" cy="60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3000">
                <a:solidFill>
                  <a:schemeClr val="dk2"/>
                </a:solidFill>
              </a:defRPr>
            </a:lvl1pPr>
            <a:lvl2pPr marL="13716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56"/>
              <a:buFont typeface="Trebuchet MS"/>
              <a:buNone/>
              <a:defRPr sz="2334">
                <a:solidFill>
                  <a:schemeClr val="dk2"/>
                </a:solidFill>
              </a:defRPr>
            </a:lvl2pPr>
            <a:lvl3pPr marL="20574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None/>
              <a:defRPr sz="2000">
                <a:solidFill>
                  <a:schemeClr val="dk2"/>
                </a:solidFill>
              </a:defRPr>
            </a:lvl3pPr>
            <a:lvl4pPr marL="2743200" lvl="3" indent="-5334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3429000" lvl="4" indent="-554546" algn="l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4114800" lvl="5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4800600" lvl="6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5486400" lvl="7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172200" lvl="8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body" idx="2"/>
          </p:nvPr>
        </p:nvSpPr>
        <p:spPr>
          <a:xfrm>
            <a:off x="830582" y="1972223"/>
            <a:ext cx="8313422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0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lvl="1" indent="-3429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3111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lvl="2" indent="-3429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3111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lvl="3" indent="-342900" algn="ctr"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lvl="4" indent="-342900" algn="ctr"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lvl="5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4800600" lvl="6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5486400" lvl="7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172200" lvl="8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26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6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1" y="3505060"/>
            <a:ext cx="16581120" cy="619820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334">
                <a:solidFill>
                  <a:schemeClr val="accent4"/>
                </a:solidFill>
              </a:defRPr>
            </a:lvl1pPr>
            <a:lvl2pPr marL="952491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24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012" indent="-380996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506" indent="-380996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0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491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24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17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511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80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1102044"/>
            <a:ext cx="16626840" cy="98488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3333">
                <a:solidFill>
                  <a:schemeClr val="bg1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3000">
                <a:solidFill>
                  <a:schemeClr val="bg1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3000">
                <a:solidFill>
                  <a:schemeClr val="bg1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972222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4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424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1_Title, Subtitle, Content - NO LOGO &amp; PAGE 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f01d088fb_2_10"/>
          <p:cNvSpPr txBox="1">
            <a:spLocks noGrp="1"/>
          </p:cNvSpPr>
          <p:nvPr>
            <p:ph type="title"/>
          </p:nvPr>
        </p:nvSpPr>
        <p:spPr>
          <a:xfrm>
            <a:off x="830580" y="868683"/>
            <a:ext cx="1662684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25" rIns="54850" bIns="27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833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9f01d088fb_2_10"/>
          <p:cNvSpPr txBox="1">
            <a:spLocks noGrp="1"/>
          </p:cNvSpPr>
          <p:nvPr>
            <p:ph type="body" idx="1"/>
          </p:nvPr>
        </p:nvSpPr>
        <p:spPr>
          <a:xfrm>
            <a:off x="853440" y="3505059"/>
            <a:ext cx="16581120" cy="61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25" rIns="54850" bIns="27425" anchor="t" anchorCtr="0">
            <a:noAutofit/>
          </a:bodyPr>
          <a:lstStyle>
            <a:lvl1pPr marL="762015" lvl="0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>
                <a:solidFill>
                  <a:schemeClr val="accent4"/>
                </a:solidFill>
              </a:defRPr>
            </a:lvl1pPr>
            <a:lvl2pPr marL="1524030" lvl="1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2000">
                <a:solidFill>
                  <a:schemeClr val="accent4"/>
                </a:solidFill>
              </a:defRPr>
            </a:lvl2pPr>
            <a:lvl3pPr marL="2286046" lvl="2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833">
                <a:solidFill>
                  <a:schemeClr val="accent4"/>
                </a:solidFill>
              </a:defRPr>
            </a:lvl3pPr>
            <a:lvl4pPr marL="3048061" lvl="3" indent="-571511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3810076" lvl="4" indent="-592679" algn="l"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4572091" lvl="5" indent="-497427" algn="l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100"/>
              <a:buChar char="»"/>
              <a:defRPr/>
            </a:lvl6pPr>
            <a:lvl7pPr marL="5334107" lvl="6" indent="-497427" algn="l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100"/>
              <a:buChar char="»"/>
              <a:defRPr/>
            </a:lvl7pPr>
            <a:lvl8pPr marL="6096122" lvl="7" indent="-497427" algn="l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100"/>
              <a:buChar char="»"/>
              <a:defRPr/>
            </a:lvl8pPr>
            <a:lvl9pPr marL="6858137" lvl="8" indent="-497427" algn="l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100"/>
              <a:buChar char="»"/>
              <a:defRPr/>
            </a:lvl9pPr>
          </a:lstStyle>
          <a:p>
            <a:endParaRPr/>
          </a:p>
        </p:txBody>
      </p:sp>
      <p:sp>
        <p:nvSpPr>
          <p:cNvPr id="99" name="Google Shape;99;g9f01d088fb_2_10"/>
          <p:cNvSpPr txBox="1">
            <a:spLocks noGrp="1"/>
          </p:cNvSpPr>
          <p:nvPr>
            <p:ph type="body" idx="2"/>
          </p:nvPr>
        </p:nvSpPr>
        <p:spPr>
          <a:xfrm>
            <a:off x="830580" y="1813562"/>
            <a:ext cx="16626840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25" rIns="54850" bIns="27425" anchor="t" anchorCtr="0">
            <a:noAutofit/>
          </a:bodyPr>
          <a:lstStyle>
            <a:lvl1pPr marL="762015" lvl="0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30" lvl="1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46" lvl="2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048061" lvl="3" indent="-381008" algn="ctr"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10076" lvl="4" indent="-381008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572091" lvl="5" indent="-497427" algn="l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100"/>
              <a:buChar char="»"/>
              <a:defRPr/>
            </a:lvl6pPr>
            <a:lvl7pPr marL="5334107" lvl="6" indent="-497427" algn="l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100"/>
              <a:buChar char="»"/>
              <a:defRPr/>
            </a:lvl7pPr>
            <a:lvl8pPr marL="6096122" lvl="7" indent="-497427" algn="l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100"/>
              <a:buChar char="»"/>
              <a:defRPr/>
            </a:lvl8pPr>
            <a:lvl9pPr marL="6858137" lvl="8" indent="-497427" algn="l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100"/>
              <a:buChar char="»"/>
              <a:defRPr/>
            </a:lvl9pPr>
          </a:lstStyle>
          <a:p>
            <a:endParaRPr/>
          </a:p>
        </p:txBody>
      </p:sp>
      <p:sp>
        <p:nvSpPr>
          <p:cNvPr id="100" name="Google Shape;100;g9f01d088fb_2_10"/>
          <p:cNvSpPr/>
          <p:nvPr/>
        </p:nvSpPr>
        <p:spPr>
          <a:xfrm>
            <a:off x="16446824" y="9716467"/>
            <a:ext cx="1841178" cy="5705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17" tIns="45708" rIns="91417" bIns="4570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152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1_Title, Subtitle, and Content with CONFIDENTIAL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e5f8a1850c_2_9"/>
          <p:cNvSpPr txBox="1">
            <a:spLocks noGrp="1"/>
          </p:cNvSpPr>
          <p:nvPr>
            <p:ph type="title"/>
          </p:nvPr>
        </p:nvSpPr>
        <p:spPr>
          <a:xfrm>
            <a:off x="830580" y="1102043"/>
            <a:ext cx="16627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2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2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2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2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2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2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2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2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ge5f8a1850c_2_9"/>
          <p:cNvSpPr txBox="1">
            <a:spLocks noGrp="1"/>
          </p:cNvSpPr>
          <p:nvPr>
            <p:ph type="body" idx="1"/>
          </p:nvPr>
        </p:nvSpPr>
        <p:spPr>
          <a:xfrm>
            <a:off x="853440" y="3505058"/>
            <a:ext cx="16581000" cy="6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762015" lvl="0" indent="-38100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3400">
                <a:solidFill>
                  <a:schemeClr val="dk2"/>
                </a:solidFill>
              </a:defRPr>
            </a:lvl1pPr>
            <a:lvl2pPr marL="1524030" lvl="1" indent="-38100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3000">
                <a:solidFill>
                  <a:schemeClr val="dk2"/>
                </a:solidFill>
              </a:defRPr>
            </a:lvl2pPr>
            <a:lvl3pPr marL="2286046" lvl="2" indent="-38100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2600">
                <a:solidFill>
                  <a:schemeClr val="dk2"/>
                </a:solidFill>
              </a:defRPr>
            </a:lvl3pPr>
            <a:lvl4pPr marL="3048061" lvl="3" indent="-539761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3810076" lvl="4" indent="-560928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4572091" lvl="5" indent="-53976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/>
            </a:lvl6pPr>
            <a:lvl7pPr marL="5334107" lvl="6" indent="-53976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/>
            </a:lvl7pPr>
            <a:lvl8pPr marL="6096122" lvl="7" indent="-53976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/>
            </a:lvl8pPr>
            <a:lvl9pPr marL="6858137" lvl="8" indent="-53976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1482" name="Google Shape;1482;ge5f8a1850c_2_9"/>
          <p:cNvSpPr txBox="1">
            <a:spLocks noGrp="1"/>
          </p:cNvSpPr>
          <p:nvPr>
            <p:ph type="body" idx="2"/>
          </p:nvPr>
        </p:nvSpPr>
        <p:spPr>
          <a:xfrm>
            <a:off x="830580" y="1972222"/>
            <a:ext cx="166272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762015" lvl="0" indent="-38100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None/>
              <a:defRPr sz="4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30" lvl="1" indent="-38100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Trebuchet MS"/>
              <a:buNone/>
              <a:defRPr sz="4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46" lvl="2" indent="-38100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Trebuchet MS"/>
              <a:buNone/>
              <a:defRPr sz="4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048061" lvl="3" indent="-381008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10076" lvl="4" indent="-381008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572091" lvl="5" indent="-53976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/>
            </a:lvl6pPr>
            <a:lvl7pPr marL="5334107" lvl="6" indent="-53976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/>
            </a:lvl7pPr>
            <a:lvl8pPr marL="6096122" lvl="7" indent="-53976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/>
            </a:lvl8pPr>
            <a:lvl9pPr marL="6858137" lvl="8" indent="-53976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288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e5f8a1850c_2_1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ge5f8a1850c_2_17"/>
          <p:cNvSpPr txBox="1">
            <a:spLocks noGrp="1"/>
          </p:cNvSpPr>
          <p:nvPr>
            <p:ph type="title"/>
          </p:nvPr>
        </p:nvSpPr>
        <p:spPr>
          <a:xfrm>
            <a:off x="830580" y="1229046"/>
            <a:ext cx="1662684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425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Slide_SUBTITLE_">
  <p:cSld name="1_Content Slide_SUBTITLE_"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e5f8a1850c_2_20"/>
          <p:cNvSpPr txBox="1">
            <a:spLocks noGrp="1"/>
          </p:cNvSpPr>
          <p:nvPr>
            <p:ph type="title"/>
          </p:nvPr>
        </p:nvSpPr>
        <p:spPr>
          <a:xfrm>
            <a:off x="1631020" y="758186"/>
            <a:ext cx="15023593" cy="50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ge5f8a1850c_2_20"/>
          <p:cNvSpPr txBox="1">
            <a:spLocks noGrp="1"/>
          </p:cNvSpPr>
          <p:nvPr>
            <p:ph type="body" idx="1"/>
          </p:nvPr>
        </p:nvSpPr>
        <p:spPr>
          <a:xfrm>
            <a:off x="1631020" y="1245472"/>
            <a:ext cx="15023593" cy="70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15" lvl="0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320"/>
              <a:buFont typeface="Arial"/>
              <a:buNone/>
              <a:defRPr sz="22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524030" lvl="1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262"/>
              <a:buFont typeface="Arial"/>
              <a:buNone/>
              <a:defRPr sz="377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46" lvl="2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262"/>
              <a:buFont typeface="Arial"/>
              <a:buNone/>
              <a:defRPr sz="377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048061" lvl="3" indent="-381008" algn="l"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/>
            </a:lvl4pPr>
            <a:lvl5pPr marL="3810076" lvl="4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4572091" lvl="5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107" lvl="6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122" lvl="7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137" lvl="8" indent="-571511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1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1" y="3505060"/>
            <a:ext cx="16581120" cy="619820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6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170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249" indent="-381027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788" indent="-38102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2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6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7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222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76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7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1" y="3505060"/>
            <a:ext cx="16581120" cy="6198209"/>
          </a:xfrm>
        </p:spPr>
        <p:txBody>
          <a:bodyPr/>
          <a:lstStyle>
            <a:lvl1pPr marL="383673" indent="-38367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93" indent="-38102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295" indent="-28312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249" indent="-38102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1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788" indent="-38102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2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6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7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222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76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840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1" y="3505060"/>
            <a:ext cx="16581120" cy="6198209"/>
          </a:xfrm>
        </p:spPr>
        <p:txBody>
          <a:bodyPr/>
          <a:lstStyle>
            <a:lvl1pPr marL="383673" indent="-38367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93" indent="-38102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295" indent="-28312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249" indent="-38102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1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788" indent="-38102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2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6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7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222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76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65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1" y="3505060"/>
            <a:ext cx="16581120" cy="619820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6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17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249" indent="-381027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788" indent="-38102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2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6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7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222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76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4" y="9613268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5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7336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61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6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17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249" indent="-381027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788" indent="-38102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2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6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7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222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76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4" y="9716468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3899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8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300"/>
            <a:ext cx="6988068" cy="4195148"/>
          </a:xfrm>
        </p:spPr>
        <p:txBody>
          <a:bodyPr/>
          <a:lstStyle>
            <a:lvl1pPr marL="0" indent="0">
              <a:spcBef>
                <a:spcPts val="832"/>
              </a:spcBef>
              <a:spcAft>
                <a:spcPts val="832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66" indent="0">
              <a:spcBef>
                <a:spcPts val="832"/>
              </a:spcBef>
              <a:spcAft>
                <a:spcPts val="832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170" indent="0">
              <a:spcBef>
                <a:spcPts val="832"/>
              </a:spcBef>
              <a:spcAft>
                <a:spcPts val="832"/>
              </a:spcAft>
              <a:buClr>
                <a:schemeClr val="bg2"/>
              </a:buClr>
              <a:buSzPct val="100000"/>
              <a:buFontTx/>
              <a:buNone/>
              <a:defRPr sz="1601">
                <a:solidFill>
                  <a:schemeClr val="accent4"/>
                </a:solidFill>
              </a:defRPr>
            </a:lvl3pPr>
            <a:lvl4pPr marL="2958249" indent="-381027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788" indent="-38102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8" y="3913997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6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7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222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76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61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197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8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300"/>
            <a:ext cx="6988068" cy="4195148"/>
          </a:xfrm>
        </p:spPr>
        <p:txBody>
          <a:bodyPr/>
          <a:lstStyle>
            <a:lvl1pPr marL="0" indent="0">
              <a:spcBef>
                <a:spcPts val="832"/>
              </a:spcBef>
              <a:spcAft>
                <a:spcPts val="832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66" indent="0">
              <a:spcBef>
                <a:spcPts val="832"/>
              </a:spcBef>
              <a:spcAft>
                <a:spcPts val="832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170" indent="0">
              <a:spcBef>
                <a:spcPts val="832"/>
              </a:spcBef>
              <a:spcAft>
                <a:spcPts val="832"/>
              </a:spcAft>
              <a:buClr>
                <a:schemeClr val="bg2"/>
              </a:buClr>
              <a:buSzPct val="100000"/>
              <a:buFontTx/>
              <a:buNone/>
              <a:defRPr sz="1601">
                <a:solidFill>
                  <a:schemeClr val="accent4"/>
                </a:solidFill>
              </a:defRPr>
            </a:lvl3pPr>
            <a:lvl4pPr marL="2958249" indent="-381027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788" indent="-38102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8" y="3913997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6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7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222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76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61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25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2"/>
            <a:ext cx="9052560" cy="4195148"/>
          </a:xfrm>
        </p:spPr>
        <p:txBody>
          <a:bodyPr/>
          <a:lstStyle>
            <a:lvl1pPr marL="0" indent="0">
              <a:spcBef>
                <a:spcPts val="832"/>
              </a:spcBef>
              <a:spcAft>
                <a:spcPts val="832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66" indent="0">
              <a:spcBef>
                <a:spcPts val="832"/>
              </a:spcBef>
              <a:spcAft>
                <a:spcPts val="832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170" indent="0">
              <a:spcBef>
                <a:spcPts val="832"/>
              </a:spcBef>
              <a:spcAft>
                <a:spcPts val="832"/>
              </a:spcAft>
              <a:buClr>
                <a:schemeClr val="bg2"/>
              </a:buClr>
              <a:buSzPct val="100000"/>
              <a:buFontTx/>
              <a:buNone/>
              <a:defRPr sz="1601">
                <a:solidFill>
                  <a:schemeClr val="accent4"/>
                </a:solidFill>
              </a:defRPr>
            </a:lvl3pPr>
            <a:lvl4pPr marL="2958249" indent="-381027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788" indent="-38102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2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6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7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222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76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61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829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6"/>
            <a:ext cx="1677581" cy="528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4986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3757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3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351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>
            <a:spLocks noGrp="1"/>
          </p:cNvSpPr>
          <p:nvPr>
            <p:ph type="title"/>
          </p:nvPr>
        </p:nvSpPr>
        <p:spPr>
          <a:xfrm>
            <a:off x="830580" y="868680"/>
            <a:ext cx="166266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body" idx="1"/>
          </p:nvPr>
        </p:nvSpPr>
        <p:spPr>
          <a:xfrm>
            <a:off x="861251" y="3505058"/>
            <a:ext cx="16581000" cy="6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914445" lvl="0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2400">
                <a:solidFill>
                  <a:schemeClr val="dk2"/>
                </a:solidFill>
              </a:defRPr>
            </a:lvl1pPr>
            <a:lvl2pPr marL="1828892" lvl="1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2000">
                <a:solidFill>
                  <a:schemeClr val="dk2"/>
                </a:solidFill>
              </a:defRPr>
            </a:lvl2pPr>
            <a:lvl3pPr marL="2743337" lvl="2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3657783" lvl="3" indent="-647733" algn="l" rtl="0"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4572228" lvl="4" indent="-67313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5486675" lvl="5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6401120" lvl="6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7315566" lvl="7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8230011" lvl="8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247" name="Google Shape;247;p60"/>
          <p:cNvSpPr txBox="1">
            <a:spLocks noGrp="1"/>
          </p:cNvSpPr>
          <p:nvPr>
            <p:ph type="body" idx="2"/>
          </p:nvPr>
        </p:nvSpPr>
        <p:spPr>
          <a:xfrm>
            <a:off x="830580" y="1813560"/>
            <a:ext cx="166266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914445" lvl="0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15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828892" lvl="1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743337" lvl="2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657783" lvl="3" indent="-457223" algn="ctr" rtl="0">
              <a:spcBef>
                <a:spcPts val="1601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572228" lvl="4" indent="-457223" algn="ctr" rtl="0">
              <a:spcBef>
                <a:spcPts val="1001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486675" lvl="5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6401120" lvl="6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7315566" lvl="7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8230011" lvl="8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82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1102044"/>
            <a:ext cx="16626840" cy="98488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8"/>
            <a:ext cx="16581120" cy="6156264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3333">
                <a:solidFill>
                  <a:schemeClr val="bg1"/>
                </a:solidFill>
              </a:defRPr>
            </a:lvl1pPr>
            <a:lvl2pPr marL="952539" indent="0">
              <a:buClr>
                <a:schemeClr val="bg2"/>
              </a:buClr>
              <a:buSzPct val="100000"/>
              <a:buFontTx/>
              <a:buNone/>
              <a:defRPr sz="3000">
                <a:solidFill>
                  <a:schemeClr val="bg1"/>
                </a:solidFill>
              </a:defRPr>
            </a:lvl2pPr>
            <a:lvl3pPr marL="1815116" indent="0">
              <a:buClr>
                <a:schemeClr val="bg2"/>
              </a:buClr>
              <a:buSzPct val="100000"/>
              <a:buFontTx/>
              <a:buNone/>
              <a:defRPr sz="3000">
                <a:solidFill>
                  <a:schemeClr val="bg1"/>
                </a:solidFill>
              </a:defRPr>
            </a:lvl3pPr>
            <a:lvl4pPr marL="2958161" indent="-381015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83" indent="-38101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972223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4001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3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1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146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6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68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rebuchet MS"/>
              <a:buNone/>
            </a:pP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Google Shape;19;p24"/>
          <p:cNvSpPr txBox="1">
            <a:spLocks noGrp="1"/>
          </p:cNvSpPr>
          <p:nvPr>
            <p:ph type="title"/>
          </p:nvPr>
        </p:nvSpPr>
        <p:spPr>
          <a:xfrm>
            <a:off x="830580" y="1102044"/>
            <a:ext cx="1662684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6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1"/>
          </p:nvPr>
        </p:nvSpPr>
        <p:spPr>
          <a:xfrm>
            <a:off x="853440" y="3505058"/>
            <a:ext cx="16581120" cy="615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35" marR="0" lvl="0" indent="-342917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Trebuchet MS"/>
              <a:buNone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69" marR="0" lvl="1" indent="-342917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504" marR="0" lvl="2" indent="-342917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337" marR="0" lvl="3" indent="-533427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171" marR="0" lvl="4" indent="-554574" algn="l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 sz="3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5006" marR="0" lvl="5" indent="-554574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800840" marR="0" lvl="6" indent="-554574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486675" marR="0" lvl="7" indent="-55457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6172509" marR="0" lvl="8" indent="-55457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body" idx="2"/>
          </p:nvPr>
        </p:nvSpPr>
        <p:spPr>
          <a:xfrm>
            <a:off x="830580" y="1972223"/>
            <a:ext cx="16626840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35" marR="0" lvl="0" indent="-342917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None/>
              <a:defRPr sz="400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69" marR="0" lvl="1" indent="-342917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504" marR="0" lvl="2" indent="-342917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337" marR="0" lvl="3" indent="-342917" algn="ctr"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171" marR="0" lvl="4" indent="-342917" algn="ctr"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5006" marR="0" lvl="5" indent="-554574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800840" marR="0" lvl="6" indent="-554574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486675" marR="0" lvl="7" indent="-55457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6172509" marR="0" lvl="8" indent="-55457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222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66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2"/>
          <p:cNvSpPr txBox="1">
            <a:spLocks noGrp="1"/>
          </p:cNvSpPr>
          <p:nvPr>
            <p:ph type="title"/>
          </p:nvPr>
        </p:nvSpPr>
        <p:spPr>
          <a:xfrm>
            <a:off x="830580" y="868680"/>
            <a:ext cx="166266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2"/>
          <p:cNvSpPr txBox="1">
            <a:spLocks noGrp="1"/>
          </p:cNvSpPr>
          <p:nvPr>
            <p:ph type="body" idx="1"/>
          </p:nvPr>
        </p:nvSpPr>
        <p:spPr>
          <a:xfrm>
            <a:off x="853440" y="3505058"/>
            <a:ext cx="16581000" cy="6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914445" lvl="0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2400">
                <a:solidFill>
                  <a:schemeClr val="dk2"/>
                </a:solidFill>
              </a:defRPr>
            </a:lvl1pPr>
            <a:lvl2pPr marL="1828892" lvl="1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2000">
                <a:solidFill>
                  <a:schemeClr val="dk2"/>
                </a:solidFill>
              </a:defRPr>
            </a:lvl2pPr>
            <a:lvl3pPr marL="2743337" lvl="2" indent="-457223" algn="l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2000">
                <a:solidFill>
                  <a:schemeClr val="dk2"/>
                </a:solidFill>
              </a:defRPr>
            </a:lvl3pPr>
            <a:lvl4pPr marL="3657783" lvl="3" indent="-647733" algn="l" rtl="0">
              <a:spcBef>
                <a:spcPts val="160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4572228" lvl="4" indent="-67313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5486675" lvl="5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6401120" lvl="6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7315566" lvl="7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8230011" lvl="8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255" name="Google Shape;255;p62"/>
          <p:cNvSpPr txBox="1">
            <a:spLocks noGrp="1"/>
          </p:cNvSpPr>
          <p:nvPr>
            <p:ph type="body" idx="2"/>
          </p:nvPr>
        </p:nvSpPr>
        <p:spPr>
          <a:xfrm>
            <a:off x="830580" y="1813560"/>
            <a:ext cx="166266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914445" lvl="0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15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828892" lvl="1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743337" lvl="2" indent="-457223" algn="ctr" rtl="0">
              <a:lnSpc>
                <a:spcPct val="90000"/>
              </a:lnSpc>
              <a:spcBef>
                <a:spcPts val="1601"/>
              </a:spcBef>
              <a:spcAft>
                <a:spcPts val="0"/>
              </a:spcAft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657783" lvl="3" indent="-457223" algn="ctr" rtl="0">
              <a:spcBef>
                <a:spcPts val="1601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572228" lvl="4" indent="-457223" algn="ctr" rtl="0">
              <a:spcBef>
                <a:spcPts val="1001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460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486675" lvl="5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6401120" lvl="6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7315566" lvl="7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8230011" lvl="8" indent="-647733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256" name="Google Shape;256;p62"/>
          <p:cNvSpPr/>
          <p:nvPr/>
        </p:nvSpPr>
        <p:spPr>
          <a:xfrm>
            <a:off x="16446822" y="9716466"/>
            <a:ext cx="1841400" cy="57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52400" tIns="76151" rIns="152400" bIns="7615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80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6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1" y="3505060"/>
            <a:ext cx="16581120" cy="619820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334">
                <a:solidFill>
                  <a:schemeClr val="accent4"/>
                </a:solidFill>
              </a:defRPr>
            </a:lvl1pPr>
            <a:lvl2pPr marL="952491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24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012" indent="-380996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506" indent="-380996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0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491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24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17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511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8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3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1" y="3505060"/>
            <a:ext cx="16581120" cy="619820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0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60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072" indent="-381005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577" indent="-3810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3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0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60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6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574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741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830581" y="1090588"/>
            <a:ext cx="16627001" cy="98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830581" y="3519435"/>
            <a:ext cx="8242001" cy="6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23" lvl="0" indent="-635021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Trebuchet MS"/>
              <a:buChar char="•"/>
              <a:defRPr sz="4001" b="0">
                <a:solidFill>
                  <a:schemeClr val="dk2"/>
                </a:solidFill>
              </a:defRPr>
            </a:lvl1pPr>
            <a:lvl2pPr marL="1524045" lvl="1" indent="-592685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000"/>
              <a:buFont typeface="Trebuchet MS"/>
              <a:buChar char="•"/>
              <a:defRPr sz="3333" b="0">
                <a:solidFill>
                  <a:schemeClr val="dk2"/>
                </a:solidFill>
              </a:defRPr>
            </a:lvl2pPr>
            <a:lvl3pPr marL="2286069" lvl="2" indent="-57151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Trebuchet MS"/>
              <a:buChar char="•"/>
              <a:defRPr sz="3000" b="0">
                <a:solidFill>
                  <a:schemeClr val="dk2"/>
                </a:solidFill>
              </a:defRPr>
            </a:lvl3pPr>
            <a:lvl4pPr marL="3048093" lvl="3" indent="-571518" algn="l" rtl="0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3000" b="0">
                <a:solidFill>
                  <a:schemeClr val="lt1"/>
                </a:solidFill>
              </a:defRPr>
            </a:lvl4pPr>
            <a:lvl5pPr marL="3810116" lvl="4" indent="-571518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3000" b="0">
                <a:solidFill>
                  <a:schemeClr val="lt1"/>
                </a:solidFill>
              </a:defRPr>
            </a:lvl5pPr>
            <a:lvl6pPr marL="4572138" lvl="5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3000"/>
            </a:lvl6pPr>
            <a:lvl7pPr marL="5334161" lvl="6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3000"/>
            </a:lvl7pPr>
            <a:lvl8pPr marL="6096183" lvl="7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3000"/>
            </a:lvl8pPr>
            <a:lvl9pPr marL="6858206" lvl="8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30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9215651" y="3519435"/>
            <a:ext cx="8242001" cy="6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23" lvl="0" indent="-635021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Trebuchet MS"/>
              <a:buChar char="•"/>
              <a:defRPr sz="4001" b="0">
                <a:solidFill>
                  <a:schemeClr val="dk2"/>
                </a:solidFill>
              </a:defRPr>
            </a:lvl1pPr>
            <a:lvl2pPr marL="1524045" lvl="1" indent="-592685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000"/>
              <a:buFont typeface="Trebuchet MS"/>
              <a:buChar char="•"/>
              <a:defRPr sz="3333" b="0">
                <a:solidFill>
                  <a:schemeClr val="dk2"/>
                </a:solidFill>
              </a:defRPr>
            </a:lvl2pPr>
            <a:lvl3pPr marL="2286069" lvl="2" indent="-57151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Trebuchet MS"/>
              <a:buChar char="•"/>
              <a:defRPr sz="3000" b="0">
                <a:solidFill>
                  <a:schemeClr val="dk2"/>
                </a:solidFill>
              </a:defRPr>
            </a:lvl3pPr>
            <a:lvl4pPr marL="3048093" lvl="3" indent="-571518" algn="l" rtl="0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3000" b="0">
                <a:solidFill>
                  <a:schemeClr val="lt1"/>
                </a:solidFill>
              </a:defRPr>
            </a:lvl4pPr>
            <a:lvl5pPr marL="3810116" lvl="4" indent="-571518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3000" b="0">
                <a:solidFill>
                  <a:schemeClr val="lt1"/>
                </a:solidFill>
              </a:defRPr>
            </a:lvl5pPr>
            <a:lvl6pPr marL="4572138" lvl="5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3000"/>
            </a:lvl6pPr>
            <a:lvl7pPr marL="5334161" lvl="6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3000"/>
            </a:lvl7pPr>
            <a:lvl8pPr marL="6096183" lvl="7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3000"/>
            </a:lvl8pPr>
            <a:lvl9pPr marL="6858206" lvl="8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30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3"/>
          </p:nvPr>
        </p:nvSpPr>
        <p:spPr>
          <a:xfrm>
            <a:off x="830581" y="1967613"/>
            <a:ext cx="16627001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23" lvl="0" indent="-381014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Trebuchet MS"/>
              <a:buNone/>
              <a:defRPr sz="4001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45" lvl="1" indent="-381014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69" lvl="2" indent="-381014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048093" lvl="3" indent="-381014" algn="ctr" rtl="0"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10116" lvl="4" indent="-381014" algn="ctr" rtl="0"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572138" lvl="5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161" lvl="6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183" lvl="7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206" lvl="8" indent="-571518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68711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Title, Subtitle, and Content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39be863ca_12_5"/>
          <p:cNvSpPr txBox="1">
            <a:spLocks noGrp="1"/>
          </p:cNvSpPr>
          <p:nvPr>
            <p:ph type="title"/>
          </p:nvPr>
        </p:nvSpPr>
        <p:spPr>
          <a:xfrm>
            <a:off x="830581" y="1229044"/>
            <a:ext cx="16627001" cy="98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6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5334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g739be863ca_12_5"/>
          <p:cNvSpPr txBox="1">
            <a:spLocks noGrp="1"/>
          </p:cNvSpPr>
          <p:nvPr>
            <p:ph type="body" idx="1"/>
          </p:nvPr>
        </p:nvSpPr>
        <p:spPr>
          <a:xfrm>
            <a:off x="861251" y="3505059"/>
            <a:ext cx="16581000" cy="6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1993" marR="0" lvl="0" indent="-380996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3985" marR="0" lvl="1" indent="-380996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5978" marR="0" lvl="2" indent="-380996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4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047970" marR="0" lvl="3" indent="-571494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09963" marR="0" lvl="4" indent="-592661" algn="l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3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571955" marR="0" lvl="5" indent="-59266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333946" marR="0" lvl="6" indent="-59266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6095939" marR="0" lvl="7" indent="-59266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6857931" marR="0" lvl="8" indent="-59266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Google Shape;109;g739be863ca_12_5"/>
          <p:cNvSpPr txBox="1">
            <a:spLocks noGrp="1"/>
          </p:cNvSpPr>
          <p:nvPr>
            <p:ph type="body" idx="2"/>
          </p:nvPr>
        </p:nvSpPr>
        <p:spPr>
          <a:xfrm>
            <a:off x="830581" y="2099222"/>
            <a:ext cx="16627001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1993" marR="0" lvl="0" indent="-380996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400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3985" marR="0" lvl="1" indent="-380996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5978" marR="0" lvl="2" indent="-380996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047970" marR="0" lvl="3" indent="-380996" algn="ctr"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09963" marR="0" lvl="4" indent="-380996" algn="ctr"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571955" marR="0" lvl="5" indent="-59266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333946" marR="0" lvl="6" indent="-59266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6095939" marR="0" lvl="7" indent="-59266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6857931" marR="0" lvl="8" indent="-592661" algn="l">
              <a:spcBef>
                <a:spcPts val="666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8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7"/>
          <p:cNvSpPr txBox="1">
            <a:spLocks noGrp="1"/>
          </p:cNvSpPr>
          <p:nvPr>
            <p:ph type="title"/>
          </p:nvPr>
        </p:nvSpPr>
        <p:spPr>
          <a:xfrm>
            <a:off x="623401" y="890051"/>
            <a:ext cx="17041001" cy="114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7"/>
          <p:cNvSpPr txBox="1">
            <a:spLocks noGrp="1"/>
          </p:cNvSpPr>
          <p:nvPr>
            <p:ph type="body" idx="1"/>
          </p:nvPr>
        </p:nvSpPr>
        <p:spPr>
          <a:xfrm>
            <a:off x="623401" y="2304952"/>
            <a:ext cx="17041001" cy="68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t" anchorCtr="0">
            <a:noAutofit/>
          </a:bodyPr>
          <a:lstStyle>
            <a:lvl1pPr marL="761993" lvl="0" indent="-61382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  <a:defRPr/>
            </a:lvl1pPr>
            <a:lvl2pPr marL="1523985" lvl="1" indent="-560912" algn="l">
              <a:lnSpc>
                <a:spcPct val="90000"/>
              </a:lnSpc>
              <a:spcBef>
                <a:spcPts val="3167"/>
              </a:spcBef>
              <a:spcAft>
                <a:spcPts val="0"/>
              </a:spcAft>
              <a:buSzPts val="1700"/>
              <a:buFont typeface="Trebuchet MS"/>
              <a:buChar char="○"/>
              <a:defRPr/>
            </a:lvl2pPr>
            <a:lvl3pPr marL="2285978" lvl="2" indent="-560912" algn="l">
              <a:lnSpc>
                <a:spcPct val="90000"/>
              </a:lnSpc>
              <a:spcBef>
                <a:spcPts val="3167"/>
              </a:spcBef>
              <a:spcAft>
                <a:spcPts val="0"/>
              </a:spcAft>
              <a:buSzPts val="1700"/>
              <a:buFont typeface="Trebuchet MS"/>
              <a:buChar char="■"/>
              <a:defRPr/>
            </a:lvl3pPr>
            <a:lvl4pPr marL="3047970" lvl="3" indent="-560912" algn="l">
              <a:spcBef>
                <a:spcPts val="3167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  <a:defRPr/>
            </a:lvl4pPr>
            <a:lvl5pPr marL="3809963" lvl="4" indent="-560912" algn="l">
              <a:spcBef>
                <a:spcPts val="3167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○"/>
              <a:defRPr/>
            </a:lvl5pPr>
            <a:lvl6pPr marL="4571955" lvl="5" indent="-560912" algn="l">
              <a:spcBef>
                <a:spcPts val="3167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■"/>
              <a:defRPr/>
            </a:lvl6pPr>
            <a:lvl7pPr marL="5333946" lvl="6" indent="-560912" algn="l">
              <a:spcBef>
                <a:spcPts val="3167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  <a:defRPr/>
            </a:lvl7pPr>
            <a:lvl8pPr marL="6095939" lvl="7" indent="-560912" algn="l">
              <a:spcBef>
                <a:spcPts val="3167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○"/>
              <a:defRPr/>
            </a:lvl8pPr>
            <a:lvl9pPr marL="6857931" lvl="8" indent="-560912" algn="l">
              <a:spcBef>
                <a:spcPts val="3167"/>
              </a:spcBef>
              <a:spcAft>
                <a:spcPts val="3167"/>
              </a:spcAft>
              <a:buClr>
                <a:schemeClr val="dk2"/>
              </a:buClr>
              <a:buSzPts val="1700"/>
              <a:buFont typeface="Trebuchet MS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501" cy="78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017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p44"/>
          <p:cNvSpPr txBox="1">
            <a:spLocks noGrp="1"/>
          </p:cNvSpPr>
          <p:nvPr>
            <p:ph type="title"/>
          </p:nvPr>
        </p:nvSpPr>
        <p:spPr>
          <a:xfrm>
            <a:off x="830582" y="1055877"/>
            <a:ext cx="8313422" cy="10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4"/>
          <p:cNvSpPr txBox="1">
            <a:spLocks noGrp="1"/>
          </p:cNvSpPr>
          <p:nvPr>
            <p:ph type="body" idx="1"/>
          </p:nvPr>
        </p:nvSpPr>
        <p:spPr>
          <a:xfrm>
            <a:off x="853442" y="3619501"/>
            <a:ext cx="8290560" cy="60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3000">
                <a:solidFill>
                  <a:schemeClr val="dk2"/>
                </a:solidFill>
              </a:defRPr>
            </a:lvl1pPr>
            <a:lvl2pPr marL="13716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56"/>
              <a:buFont typeface="Trebuchet MS"/>
              <a:buNone/>
              <a:defRPr sz="2334">
                <a:solidFill>
                  <a:schemeClr val="dk2"/>
                </a:solidFill>
              </a:defRPr>
            </a:lvl2pPr>
            <a:lvl3pPr marL="20574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None/>
              <a:defRPr sz="2000">
                <a:solidFill>
                  <a:schemeClr val="dk2"/>
                </a:solidFill>
              </a:defRPr>
            </a:lvl3pPr>
            <a:lvl4pPr marL="2743200" lvl="3" indent="-5334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3429000" lvl="4" indent="-554546" algn="l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222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4114800" lvl="5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4800600" lvl="6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5486400" lvl="7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172200" lvl="8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body" idx="2"/>
          </p:nvPr>
        </p:nvSpPr>
        <p:spPr>
          <a:xfrm>
            <a:off x="830582" y="1972223"/>
            <a:ext cx="8313422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0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lvl="1" indent="-3429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3111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057400" lvl="2" indent="-3429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3111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743200" lvl="3" indent="-342900" algn="ctr"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429000" lvl="4" indent="-342900" algn="ctr"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3111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114800" lvl="5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4800600" lvl="6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5486400" lvl="7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172200" lvl="8" indent="-514350" algn="l">
              <a:spcBef>
                <a:spcPts val="54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62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2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1" y="3505060"/>
            <a:ext cx="16581120" cy="619820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6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17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249" indent="-381027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788" indent="-38102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2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66" indent="0" algn="ctr">
              <a:buFontTx/>
              <a:buNone/>
              <a:defRPr sz="47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170" indent="0" algn="ctr">
              <a:buFontTx/>
              <a:buNone/>
              <a:defRPr sz="47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222" indent="0" algn="ctr">
              <a:buFontTx/>
              <a:buNone/>
              <a:defRPr sz="47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763" indent="0" algn="ctr">
              <a:buFontTx/>
              <a:buNone/>
              <a:defRPr sz="47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049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B7DB07-2DFA-CD40-73FF-A8280540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B04279-0FA3-FC91-70E4-DA84533BEBED}"/>
              </a:ext>
            </a:extLst>
          </p:cNvPr>
          <p:cNvSpPr/>
          <p:nvPr/>
        </p:nvSpPr>
        <p:spPr>
          <a:xfrm flipV="1">
            <a:off x="0" y="-2"/>
            <a:ext cx="18288000" cy="379095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79A531-D51E-87A0-429F-341D04DB76DB}"/>
              </a:ext>
            </a:extLst>
          </p:cNvPr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NVIDIA Sans Light" panose="020B0303020203020204" pitchFamily="34" charset="0"/>
              <a:cs typeface="NVIDIA Sans Light" panose="020B03030202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2DC8E3-390F-72BE-ED9D-3183C9E641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506" y="6852459"/>
            <a:ext cx="13716000" cy="2468880"/>
          </a:xfrm>
        </p:spPr>
        <p:txBody>
          <a:bodyPr anchor="b">
            <a:normAutofit/>
          </a:bodyPr>
          <a:lstStyle>
            <a:lvl1pPr algn="l">
              <a:defRPr sz="44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447EE54-7C0B-4DC2-E9D5-B1B5DE7EC4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506" y="9331534"/>
            <a:ext cx="13716000" cy="851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Add Subtitle/Name/Date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4366ACC-A61F-36E5-53FC-C102A67A7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C628D1-3BDB-D3F0-85FA-FA1A1FB07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FFEF0-5482-2650-72C4-66B17943AC25}"/>
              </a:ext>
            </a:extLst>
          </p:cNvPr>
          <p:cNvSpPr/>
          <p:nvPr userDrawn="1"/>
        </p:nvSpPr>
        <p:spPr>
          <a:xfrm flipV="1">
            <a:off x="0" y="-2"/>
            <a:ext cx="18288000" cy="379095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BD42F-25FC-4DA8-38BC-BB216E7D82C8}"/>
              </a:ext>
            </a:extLst>
          </p:cNvPr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NVIDIA Sans Light" panose="020B0303020203020204" pitchFamily="34" charset="0"/>
              <a:cs typeface="NVIDIA Sans Light" panose="020B0303020203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81982CF-D14A-237B-DE96-803898218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22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/>
        </p:nvSpPr>
        <p:spPr>
          <a:xfrm>
            <a:off x="7500460" y="5278262"/>
            <a:ext cx="5510145" cy="374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48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11" y="5278262"/>
            <a:ext cx="5511262" cy="39322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975898" y="5570720"/>
            <a:ext cx="4636516" cy="127541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2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9144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3716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8288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75898" y="6865006"/>
            <a:ext cx="4636516" cy="127541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4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2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9144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3716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8288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B503BE-41B0-D45F-FF5F-84BEBBEDD9E2}"/>
              </a:ext>
            </a:extLst>
          </p:cNvPr>
          <p:cNvSpPr/>
          <p:nvPr userDrawn="1"/>
        </p:nvSpPr>
        <p:spPr>
          <a:xfrm>
            <a:off x="7500460" y="5278262"/>
            <a:ext cx="5510145" cy="374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48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33838-42A3-D005-2493-1DE324A3EA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3711" y="5278262"/>
            <a:ext cx="5511262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313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C097-D113-D655-08B7-7942C3ACE962}"/>
              </a:ext>
            </a:extLst>
          </p:cNvPr>
          <p:cNvSpPr txBox="1"/>
          <p:nvPr userDrawn="1"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5653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>
            <a:normAutofit/>
          </a:bodyPr>
          <a:lstStyle>
            <a:lvl1pPr>
              <a:defRPr sz="36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36876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698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B99FC-81DD-40A1-9F56-0299A0ECAD29}"/>
              </a:ext>
            </a:extLst>
          </p:cNvPr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02A7F8-2FCA-4506-BD4A-AC3663150A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>
            <a:normAutofit/>
          </a:bodyPr>
          <a:lstStyle>
            <a:lvl1pPr>
              <a:defRPr sz="36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36876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FC48-E1DB-01FE-9ACC-60B6A9CDDB40}"/>
              </a:ext>
            </a:extLst>
          </p:cNvPr>
          <p:cNvSpPr txBox="1"/>
          <p:nvPr userDrawn="1"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5162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422893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7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422893" y="2423160"/>
            <a:ext cx="7607808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E73A3-2157-F2D6-EC15-46C1D4A274E3}"/>
              </a:ext>
            </a:extLst>
          </p:cNvPr>
          <p:cNvSpPr txBox="1"/>
          <p:nvPr userDrawn="1"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02726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624" y="2145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64624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4624" y="19293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573F469-90A2-3F9F-6A4C-8E0DADAC2829}"/>
              </a:ext>
            </a:extLst>
          </p:cNvPr>
          <p:cNvCxnSpPr>
            <a:cxnSpLocks/>
          </p:cNvCxnSpPr>
          <p:nvPr userDrawn="1"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55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64624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624" y="609388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717ADA-CB54-82F8-5852-8B93F6A020DA}"/>
              </a:ext>
            </a:extLst>
          </p:cNvPr>
          <p:cNvCxnSpPr>
            <a:cxnSpLocks/>
          </p:cNvCxnSpPr>
          <p:nvPr userDrawn="1"/>
        </p:nvCxnSpPr>
        <p:spPr>
          <a:xfrm>
            <a:off x="8206581" y="2846614"/>
            <a:ext cx="8641239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0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81419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2145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19293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35825F9-3307-5940-8F03-4C2D4919D73E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5301EB-7FF1-F2C1-CEF5-D8179D1E3C63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AB2AC1-2D73-0664-AC8A-0058ACFA86F0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3B4CF53-D575-8D30-38E7-E49D040582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F2F564-D2EA-1FFE-AF33-A054934DC377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10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/>
        </p:nvSpPr>
        <p:spPr>
          <a:xfrm>
            <a:off x="16344900" y="9166858"/>
            <a:ext cx="1943100" cy="1120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2145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19293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/>
        </p:nvSpPr>
        <p:spPr>
          <a:xfrm>
            <a:off x="10081419" y="0"/>
            <a:ext cx="8206582" cy="10286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1097280" anchor="ctr"/>
          <a:lstStyle/>
          <a:p>
            <a:pPr lvl="0" indent="0" algn="ctr" defTabSz="1371600">
              <a:lnSpc>
                <a:spcPct val="90000"/>
              </a:lnSpc>
              <a:spcBef>
                <a:spcPts val="1500"/>
              </a:spcBef>
              <a:buFontTx/>
              <a:buNone/>
            </a:pPr>
            <a:endParaRPr lang="en-US" sz="200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D85A39A-A74F-6780-F1FB-CF93BEE0FCDA}"/>
              </a:ext>
            </a:extLst>
          </p:cNvPr>
          <p:cNvSpPr/>
          <p:nvPr userDrawn="1"/>
        </p:nvSpPr>
        <p:spPr>
          <a:xfrm>
            <a:off x="16344900" y="9166858"/>
            <a:ext cx="1943100" cy="1120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88A0A-8D3D-28E1-47D4-0CB93C5572D8}"/>
              </a:ext>
            </a:extLst>
          </p:cNvPr>
          <p:cNvSpPr/>
          <p:nvPr userDrawn="1"/>
        </p:nvSpPr>
        <p:spPr>
          <a:xfrm>
            <a:off x="10081419" y="0"/>
            <a:ext cx="8206582" cy="10286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1097280" anchor="ctr"/>
          <a:lstStyle/>
          <a:p>
            <a:pPr lvl="0" indent="0" algn="ctr" defTabSz="1371600">
              <a:lnSpc>
                <a:spcPct val="90000"/>
              </a:lnSpc>
              <a:spcBef>
                <a:spcPts val="1500"/>
              </a:spcBef>
              <a:buFontTx/>
              <a:buNone/>
            </a:pPr>
            <a:endParaRPr lang="en-US" sz="200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78373B-5291-DE19-8B85-B2725F52AEE0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7F358-D733-B735-EF48-FFA04BA997F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3A954BD-ED5C-619B-D0A3-ED43F59425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7B2EEC-0002-E46B-F165-0B0F0214586D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9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609388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81419" y="0"/>
            <a:ext cx="8206582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A2F24-CDB8-2201-DFD3-FF5A30DC537F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FFD5DB-7E0C-AF87-6689-E10969164CE0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85C56-DBEB-1A88-EA85-C4C822BE58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1407B76-D658-F6B5-3050-65B106C715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4A8F11-5690-C477-15AF-E9CA82C8033F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1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1312" y="0"/>
            <a:ext cx="10076689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4302077"/>
            <a:ext cx="6089903" cy="1682848"/>
          </a:xfrm>
        </p:spPr>
        <p:txBody>
          <a:bodyPr anchor="ctr"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47A7EBD-36AD-4813-311B-457DB99E7C19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758F39-31F5-A0EB-726C-542F61AFAB50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38F9969-1354-2431-BBA0-67027DA5CE9A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62AA78E-5879-8441-5173-09E9E68EE8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12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3414797"/>
            <a:ext cx="6071616" cy="1682848"/>
          </a:xfrm>
        </p:spPr>
        <p:txBody>
          <a:bodyPr anchor="b"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5141560"/>
            <a:ext cx="6071616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1312" y="0"/>
            <a:ext cx="10076689" cy="10287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342900" lvl="0" indent="-342900" algn="ctr"/>
            <a:r>
              <a:rPr lang="en-US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B1ADF9-B737-3BE5-171D-F7651733B5C6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0C0FD5-8D5E-C7B3-6E0E-D5E63858698C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CB3BAF-90C7-9E30-0C9C-6E5A13726F50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656E8D-CEED-E350-8C00-2CAC132B90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C585D-DB84-422C-9A7B-0D1DC0631FEC}"/>
              </a:ext>
            </a:extLst>
          </p:cNvPr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48712A-17DE-4B43-8BD2-BA3A95C51C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FCCF0B-2DC2-8E57-3E7D-FFCF707D3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B360914-09CF-7A4F-B58D-BFEBFBC3C1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9FACE-5941-27B5-DA6F-38C6C2C95C9C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1D45BCD-7536-17AE-6159-40CEA184028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257859" y="-3487"/>
            <a:ext cx="12225351" cy="687598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0C828A-0BA5-C2EA-BE2F-12A3E14E3F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77840" y="7149839"/>
            <a:ext cx="71323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AD3C280-9A62-60E7-B49C-93320A3076B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77840" y="7483806"/>
            <a:ext cx="71323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230C-B98E-9B1A-08FC-0F47344BE841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4E1FDB-3F2E-4D8C-4A5E-5DF87A96EC4C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A4EC41-7CAD-A7F1-B139-1857CD0B2A6B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A7A7D99-07FF-5E23-13B2-F53CB256E0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0B0247D-0BD4-9356-8317-6B6B48084EAB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7A970B-6757-3225-AE41-C65F81FF66CB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BBFFA-6B4C-9F9A-B8D5-86232A1530DD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23E0C0-6804-CF4F-6F2B-DDBAACBC8D3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C7AEDD6-1DB3-9E01-C3D7-7D236CC7B3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317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BB3409B-948A-8773-9D70-9DF741067B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304" y="948512"/>
            <a:ext cx="820189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AE8E4BF-9A9B-5A4F-9849-F0B50DFBE9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7304" y="1304466"/>
            <a:ext cx="8201891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9000E6D-6B24-C699-A4D7-C6A67A0470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2"/>
            <a:ext cx="8201891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65844D6-1D11-DE03-3650-0FC43C252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820189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0DDE339-71F0-387D-2A82-F08F851FE75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267304" y="1690062"/>
            <a:ext cx="8201893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15204A9C-2ECE-6E0F-A214-51C0653021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8201891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00550-9561-AB3F-FF3D-CACAE14FB625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8987C-6CBA-E598-1DC0-516A58378A5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1FD6E5B-1579-9C71-7BFE-9A98B87AED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E36080-D1E8-DC90-A5C6-6044DF08A2A1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B9ECDA-6FD0-EC0E-4E78-39DB935EB9BA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C9D8A7-C1C2-D700-15ED-8E43BB7F7396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A297D0-BBD3-0CA6-5361-A32CD9EBA02B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B38E271-3D1C-D5CC-8B9B-1F2091FD0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474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B0827C7-03A8-FFEC-9067-CAF7E673BA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267304" y="1690062"/>
            <a:ext cx="3977640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38">
            <a:extLst>
              <a:ext uri="{FF2B5EF4-FFF2-40B4-BE49-F238E27FC236}">
                <a16:creationId xmlns:a16="http://schemas.microsoft.com/office/drawing/2014/main" id="{8505BD07-F6AC-F09A-0AD7-67B45123EA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267304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2">
            <a:extLst>
              <a:ext uri="{FF2B5EF4-FFF2-40B4-BE49-F238E27FC236}">
                <a16:creationId xmlns:a16="http://schemas.microsoft.com/office/drawing/2014/main" id="{C961C021-F0B4-07F4-16E8-24724F21C3B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673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1">
            <a:extLst>
              <a:ext uri="{FF2B5EF4-FFF2-40B4-BE49-F238E27FC236}">
                <a16:creationId xmlns:a16="http://schemas.microsoft.com/office/drawing/2014/main" id="{A38D7412-F4FC-A7B1-44EB-ED75FD8E0E1C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13581189" y="2323072"/>
            <a:ext cx="3825575" cy="3939762"/>
          </a:xfrm>
          <a:prstGeom prst="rect">
            <a:avLst/>
          </a:prstGeom>
        </p:spPr>
        <p:txBody>
          <a:bodyPr anchor="ctr"/>
          <a:lstStyle>
            <a:lvl1pPr>
              <a:buClr>
                <a:schemeClr val="tx2"/>
              </a:buCl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245A0BE4-BE1D-E546-EFC5-A5DC427E085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8803" y="1690062"/>
            <a:ext cx="3977640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00550-9561-AB3F-FF3D-CACAE14FB625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8987C-6CBA-E598-1DC0-516A58378A5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1FD6E5B-1579-9C71-7BFE-9A98B87AED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3" name="Text Placeholder 38">
            <a:extLst>
              <a:ext uri="{FF2B5EF4-FFF2-40B4-BE49-F238E27FC236}">
                <a16:creationId xmlns:a16="http://schemas.microsoft.com/office/drawing/2014/main" id="{C5B1FF2B-2094-6982-A04B-C86DF6BFCE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8803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2">
            <a:extLst>
              <a:ext uri="{FF2B5EF4-FFF2-40B4-BE49-F238E27FC236}">
                <a16:creationId xmlns:a16="http://schemas.microsoft.com/office/drawing/2014/main" id="{4CC31822-FAF9-836E-1239-AC1F279BBD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88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8288EAAC-25D2-AFB3-752E-5932BDC6FA6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132688" y="2323072"/>
            <a:ext cx="3825575" cy="3939762"/>
          </a:xfrm>
          <a:prstGeom prst="rect">
            <a:avLst/>
          </a:prstGeom>
        </p:spPr>
        <p:txBody>
          <a:bodyPr anchor="ctr"/>
          <a:lstStyle>
            <a:lvl1pPr>
              <a:buClr>
                <a:schemeClr val="tx2"/>
              </a:buCl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6495A3B-06DA-1B40-195B-5245F03B6FC8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B28E4F3-C21B-A374-A9DB-4FC48337A93C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936274-0314-F7C9-A11F-4CABB707A971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77B9CB-F9AE-9C9D-6895-250A4486542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A23F8C5-43C5-7014-8297-033AA75E3E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7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FCCF0B-2DC2-8E57-3E7D-FFCF707D3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B360914-09CF-7A4F-B58D-BFEBFBC3C1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9FACE-5941-27B5-DA6F-38C6C2C95C9C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230C-B98E-9B1A-08FC-0F47344BE841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7C9A394-5B31-995C-EC81-F154FE470F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820189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6C97B3F-B8D2-376D-DF5F-216E15350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8201891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7F69E00-DF3B-AA2A-8D68-7F906F227A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2"/>
            <a:ext cx="8201891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BD106A-FCAD-7B67-8A95-BDAEF5E8440E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2579A-9CA0-D7A1-ACDC-46243FA5EC8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6" name="Picture 1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44A4D3A-B3C1-22B6-B3C5-C785640B44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1E9602-C598-4D1D-3181-F05064FD872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0219038" y="2323072"/>
            <a:ext cx="6811662" cy="3939762"/>
          </a:xfrm>
          <a:prstGeom prst="rect">
            <a:avLst/>
          </a:prstGeom>
        </p:spPr>
        <p:txBody>
          <a:bodyPr anchor="ctr"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D405A4-294E-AF2A-85D1-A018AE033D8C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713DB5C-D335-0A1D-789B-BE792A610728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60B2B7-7E58-1628-DDAA-2AD8C362C1B8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E55480-B3E7-4091-57A8-03D1A3D94969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433C42F-70B9-0D1D-E495-830D97FA5F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6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110588-B13B-C741-B147-3C46EDBD9F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74237" y="1694926"/>
            <a:ext cx="5394960" cy="5184309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89119C4A-8539-DC5B-CFAB-E5CAB997898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46519" y="1694926"/>
            <a:ext cx="5394960" cy="5184309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39D4796D-8A1F-09E1-E761-F04C25C7B4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2" y="1694926"/>
            <a:ext cx="5394960" cy="5184309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3DADA86-366B-F98B-D1A6-8903DA28E6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2D8BE52-61A2-8538-2DBF-3059892511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2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FC2095B-60CB-E46E-7E6A-9C36A8C0C6A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46519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830A9F1-365F-65E0-6C72-F1B9EF21D0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46518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54671A2-6D7C-EEB9-8629-CB9EAE897F4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074236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AD8A245-CADF-AA26-2EE4-6400212E22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074235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6311AB-1837-3D35-E157-08952A923728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FF92DA-E50F-8779-8C55-1D98D47844C5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6" name="Picture 2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7076A11-18EF-2807-24FC-43F02AFD0D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8F83E4-DDCB-F2BE-3C35-C6C87D9B56A1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CCF3F24-B489-D52F-A643-EC5645F1AB6C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579ABA-6430-BA82-733A-4B5EAF493A0D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DB1628-F25E-95A2-E763-6384E08465E7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C77D124-07C1-EC92-5DC3-BE9DBDB371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62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69C86E0-2323-B69E-8A89-94DFEA8CBCE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60379" y="1690062"/>
            <a:ext cx="3991493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4812205-69C9-3824-AE6E-33CD22A123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305" y="971097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76CAF2D-6C43-8615-59D7-D8E3CA41DB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93461" y="1304466"/>
            <a:ext cx="3979499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098469A-E2E6-3DE0-237C-7858A297FD9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6127" y="1690062"/>
            <a:ext cx="3991493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F3AB81B-BDE5-817F-9B3C-EF7569D6AC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43055" y="971097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AAFD019-7259-A1D3-7BF3-AAE99A346A2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7304" y="1304466"/>
            <a:ext cx="3977640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49DB811-72C5-843B-137D-3262D62230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2"/>
            <a:ext cx="3984565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C7F9AB8-4F4C-710D-9FFC-8F5B897B42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35045C8-E17B-3B50-E227-7B2A5F6690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054" y="1304465"/>
            <a:ext cx="3975732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1C81A433-AC68-FE7D-1026-0D9333A68D3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484630" y="1690062"/>
            <a:ext cx="3984567" cy="518592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594CCBA-A024-2388-2CD9-1C62485EAA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493462" y="971097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F946440-FA4D-FCC7-79B3-E090EA7C4EA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382478-6B82-B9F2-FF25-E37AC2D94005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CECF1B-2DBC-078C-6FAD-B9620BD31F42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1" name="Picture 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87D224A-7AFF-61C3-CF8E-F7F113B13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44FCD7E-01A1-99E3-18DD-FEC43E89322A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AA4795D-BBB8-55CD-9051-6D04AA8B35F3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AA32C1-1074-AA04-2313-F13DB5FED112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B86149-2DAB-80AF-CAFB-5DB1DEC57A90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9044E76-1021-15F6-0E84-B322C7409D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3220B4A-2DE8-C7C8-5BD2-67862F9F976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74237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2E26082-FDC3-0248-EABB-B639E817B6B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46519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9C85188-15C7-E71C-BFFA-620CB7A33C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2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6CB3C0-176E-2429-E2F8-3285F8577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D4D1BD6-A498-90C9-3C68-6DF97AACEA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2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933C1F5-A925-FE9C-CDD7-07DD8E3C77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46519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641A8C3-6DE2-D9CB-0ED5-42340C514BD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46518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21759C0-BB4D-F0CA-288C-32A6112E41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074236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FDB3FD17-FCCC-0B41-514C-C2A1D8E7910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074235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AA17CB0-04A4-C7F5-113D-0C9EC6FE5D5D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258971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FCF8D9BB-4A2A-D3F8-F041-3A264242F61A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631253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7C119637-32C6-3DD6-824B-70BDBDB8CA6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631253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0067BB8-EE02-FB55-8981-DE0214C87FE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631252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52B79920-C479-D5DF-3828-F0491BDBFD2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258970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36D194A-8B6D-7F08-659B-7148118DD9A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58969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E5157-7832-4132-B602-5C2559EEB00D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81B12A-3115-29C2-9AF1-1FF76B35D1A1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6" name="Picture 2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96C91CE-694D-26EC-4B23-9A360DEB7A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24815C9-F579-F43B-C57A-8163CD827A1D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50BEB6A-C957-BA05-BC42-9DDDDA5E771D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D7E561-DE50-BCE5-6DB8-99CF24EA079B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235424-C78B-0DC7-6202-8400611CC05A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6D19C40-20F5-AE3C-6D6A-B4003F02A4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11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EC7FA17-7AA0-9D5F-61F4-FD47A0C65B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74237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74781F9-2937-9C4C-CA55-37EBFE4412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46519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F847389-CCB9-9147-36D5-05A8A04493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2" y="1690063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9A43C7-DC5A-774B-7F6D-9F1FB6EA8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423D92DA-CD45-9A67-D371-1CBB718460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2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D79C779-858E-51EB-BEF7-775C8267411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46519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D3CA9AB-18EE-003A-696A-ECD85CF852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46518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DF2B724-290D-357D-54BA-7A4BF972C2A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074236" y="948512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F69B3FC-6E5E-4BD0-2408-F70347158A9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074235" y="1304465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942255B7-7696-2E49-2013-0708F8D92ED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2074237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71EEA33-6105-1ED5-C867-C898134C0250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6446519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79A98296-2273-2DA9-52ED-B4FB43995445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818802" y="4410808"/>
            <a:ext cx="539496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7B42F65E-2A72-B1FD-32C2-3913ED5B148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8803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B616C39-6227-353D-5EC7-74C969DF23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18802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37E45CB3-26EE-B579-7C58-7019ECD136C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46519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680DDE3C-B9DA-81A7-2242-8DB27B61A50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46518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1E2C54E9-5E4E-54D2-2A7E-46DA81CE3F5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2074236" y="7127118"/>
            <a:ext cx="5394958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D8D7B06-A1F0-906B-EF98-6A7FFC4C1EB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074235" y="7483071"/>
            <a:ext cx="539495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083FC0-D77C-A731-3C9A-D4F57F528D7D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78B8BAD-FA78-9BC4-5294-F2722BBAEF8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C7B78F3-9B94-0848-470D-C555BE193C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883CF16-211E-E0F3-81D7-4CDF49CF875A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DBEA2AA-9666-FEEE-F1D3-98592AF68A59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7441EB-A897-7965-0EF3-69528D963D91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0A4AC-7CAE-EAD0-B9E3-EE8431E90A97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7956C46-98EB-58CA-F00C-FB10B92B6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9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1ABC8A1-B78A-4957-D446-40D99D2E79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67536" y="7149839"/>
            <a:ext cx="397764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26FF180-7037-794C-C4B8-784F12DF058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43287" y="7149839"/>
            <a:ext cx="398516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7A43CC03-D7BC-FAFF-D64F-23C2B314045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67536" y="7483806"/>
            <a:ext cx="397764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436D388C-C609-42BD-0FA3-9224DEC2DC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943287" y="7483806"/>
            <a:ext cx="3985169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33F4E18C-A255-9883-C35C-11B57464FEE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943287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8A1D3BCF-891B-912B-5FEC-8A4FA6E54DC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167537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D6A10879-165C-7C7A-5FA2-CC81B66D861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391788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A019032-18A2-557D-1382-C2F14A7A51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391788" y="7149839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F8BD1B5F-B671-3F70-0415-507A6400504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391788" y="7483806"/>
            <a:ext cx="3975734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1793DF-5053-624F-58EB-7119B5C5CA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67305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DE2791D0-1DDD-E621-540A-47292D3EAA6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305" y="948512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D39C0925-0A6C-D0A3-26AE-C3AE62EF2E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93461" y="1304466"/>
            <a:ext cx="3979499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AB5C7BE3-1313-6C5F-4641-C104F4FF947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43054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4290CFAD-5603-6713-EC72-B06C41BA3A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43055" y="948512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1715D7C5-7485-7E52-4E31-720F2D47EC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7304" y="1304466"/>
            <a:ext cx="3977640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2D0A017D-EA8C-DDA7-9716-5C82F4F58E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D278848C-CFF3-C167-08BB-757A67E8DD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3494FA5-5933-577F-DAE2-0B809203C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054" y="1304465"/>
            <a:ext cx="3985169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804C8C5D-6905-9321-818A-7EC5BBB6EE0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491557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67D167FA-8188-7C78-9DEB-7255D7B28E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493462" y="948512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9F53D49-8063-5D3C-4947-69D390B21E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2B7BEB-4944-7E01-D6A7-93C0493BE9A6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0F222B-2F73-AC56-6601-7B89B0972587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33" name="Picture 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EC3831A-2BE7-2B98-573E-607BE24ABD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242E4A-707B-7ABC-1601-DBC957376482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3F2EC3-2B2D-AD1D-9201-C99591DE40AB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32C02D-6BD2-68C9-4BE0-F38C31E2A062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D5CF09-3B31-3064-1582-BF8625A08165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12811BD-4CB0-97A5-7F77-6D469D994D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19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8C0C123-233C-4078-CE9B-D90334AEFD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303" y="7149839"/>
            <a:ext cx="397764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8F8A8F95-F129-E0CD-94FE-C24824C838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43054" y="7149839"/>
            <a:ext cx="398516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4AC9A8F-6243-0380-2FB2-6D4DDC8089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67303" y="7483806"/>
            <a:ext cx="397764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936469AF-F91C-256E-F31C-80764C32AE4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18804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FCD1C95D-CAEB-F980-661D-DB74AEF8287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8803" y="7149839"/>
            <a:ext cx="398516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61B32352-DFA7-FEA3-DBEA-5C2073AAE70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43054" y="7483806"/>
            <a:ext cx="3985169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D8EA460-8A76-9B8F-6D5E-7284E8AF55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8803" y="7483806"/>
            <a:ext cx="3985169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4B12DBF-E59F-CF4F-37FF-0E68923A91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43054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CC591BDF-BD1E-7E9E-87E3-712F2251A25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267305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6C64BDF7-8224-74FE-6D23-16719700F4B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3491556" y="4407105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85F2CC41-E1FE-5E83-3614-BC39BD90A05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3491555" y="7149839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8C5C3658-6D19-BAC4-1B06-680B8206E54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3491555" y="7483806"/>
            <a:ext cx="3975734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B79D8215-AFCC-5539-4CFD-20776DC899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67305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ABA4221-700A-B297-70FF-4BF94AFAA0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67305" y="948512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E3067B63-9D25-4811-C11B-562AD77EC8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93461" y="1304466"/>
            <a:ext cx="3979499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1321E28F-18B6-A6BD-C415-EB7843D6CF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43054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EB644AD8-829B-B2CC-2CB3-049651F9DF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43055" y="948512"/>
            <a:ext cx="3977639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E1DE9A93-407C-A529-388C-9298BD26EA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7304" y="1304466"/>
            <a:ext cx="3977640" cy="33987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B87F79F9-56DC-BF17-6C97-6155BF734C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55DF9F1C-8E30-5A67-E82B-3D86D08604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97764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C97DFCEC-E9EC-DCA7-ADFF-1D5DE366B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054" y="1304465"/>
            <a:ext cx="3975732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61507B6-69F7-F21D-514D-D9E600C36EE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491557" y="1690063"/>
            <a:ext cx="397764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1CE234DF-723C-CD85-75E7-E1DF04CB33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493462" y="948512"/>
            <a:ext cx="3975734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A4B9993-62AC-B275-1B35-BDAD0F651F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04465"/>
            <a:ext cx="397764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0A0467-9950-127D-222F-2057BCBCD3B2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EBC1F7-578E-8D0B-6D34-50E28501E4A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EA17BF0-2B37-EF22-F3C0-C24B23C5FA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CE5984-D80B-6D5A-A114-93E1729D9166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B0FC3B4-8A29-04D6-E7CA-0AD0723762D1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658BD9-ECB8-4B0A-6FB1-A4FCC611AE25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690E8C-0B0A-57D4-334A-C34F069C5402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7331864-5B08-97EA-AD19-57D3D78FD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1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7B12B-CED0-499E-AF41-9ACC7DE783D6}"/>
              </a:ext>
            </a:extLst>
          </p:cNvPr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40755-92A7-4902-AEA7-08E9B082B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AE655606-4DFB-CBC0-AB51-49B3E1BBE0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91055" y="7149839"/>
            <a:ext cx="313074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AE26D10-01F7-2DA7-20ED-6FA06710CCA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8710" y="7149839"/>
            <a:ext cx="312742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09EB2E15-740E-996D-07E8-F1D851B79FF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91055" y="7483806"/>
            <a:ext cx="313074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9BE5B580-0F81-CA57-425A-2EDC709E9A3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18710" y="7483806"/>
            <a:ext cx="312742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D7A618F-182B-5421-9E85-B4B8E2797A5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510589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4AC640FE-CAE9-F3AF-A9C1-B76EA304E94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89858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A36BDDD-A613-0E7B-5587-8B529961C3A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643079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6EF059F-AAAF-3CBA-7162-03AB719A7A9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66205" y="7149839"/>
            <a:ext cx="313182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8D24094-9EE7-3500-049D-C6DEBA6821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66205" y="7483806"/>
            <a:ext cx="313182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04F6055-27A5-750A-27BE-393117C51E6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76030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B0652865-202A-4A28-0FD0-E6F365767D2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97417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AF9304A9-EA61-DFD0-29D1-25DDE97362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78AACAD-018B-96F8-7E2F-E0FCACC109E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954644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979BE099-59B0-E97F-61FD-435C8350F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4333258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0F261ED6-4E81-A47E-1FA5-BA845C647DA8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263810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EB29D344-8CFB-0379-31D2-6631B803046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653712" y="714983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1CBE6955-F65A-696D-3BBD-A333677B325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653712" y="748380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FCB63C5D-B4C0-9996-F201-78CE516905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13182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B2837655-CF8E-8202-10D5-BC4A236A52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27618"/>
            <a:ext cx="313182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190FED14-8AE4-759A-E6DE-270282FBDF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570957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9BBCC5DC-A254-8EC2-FCD1-1FDF63387F9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195979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85A913D-E2F4-EC00-1101-13550E56E1F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570957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362F63BF-0940-DF43-5B1C-42AD2B6959D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195979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FF642D9C-031C-D60E-C16F-DF3D479B247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950331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F28DEDCC-F449-CE39-04A6-E5D31C6C80D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950331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033AFEBC-D7F0-7106-408F-FC855CDCD9F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4333258" y="948512"/>
            <a:ext cx="31319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F8A11FED-8F99-FAD7-C725-9EA6650B14A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333258" y="1292316"/>
            <a:ext cx="31319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09237B-6F06-00F1-BBDB-CE724FAD56C6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14FCB-C664-D619-FDE9-EB15208F8D1D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36" name="Picture 3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FABC70D-3269-0110-5154-615E4CB9C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30D2CA-D9FC-469A-8CB8-029D4E008ACD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CA7492D-E6D6-4ED1-2357-C0EF69521F68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8438A6-20B0-F0EC-25C7-0A84C8AA29ED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5CA045-1DE7-60A1-8263-90B7CFDF8C6B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4D88434-1B76-949A-19D1-6419111351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7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8147069"/>
            <a:ext cx="10034155" cy="1257301"/>
          </a:xfrm>
        </p:spPr>
        <p:txBody>
          <a:bodyPr>
            <a:normAutofit/>
          </a:bodyPr>
          <a:lstStyle>
            <a:lvl1pPr algn="l">
              <a:defRPr sz="36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4380" y="9390653"/>
            <a:ext cx="10034155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6D1B21EC-A9FB-DE71-43FA-F5473253659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76030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F93CA876-89BE-220D-AACA-F98EB282A6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97417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7E38B-4633-170D-16B9-FD52DEA8F9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803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C70B53-8C26-3617-9B99-D281896C1D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803" y="948512"/>
            <a:ext cx="313182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FA0019F-C6DC-A6C6-9531-BC409AB3BE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954644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D2C4063-A686-DB2F-EB91-CDC32DC3E0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803" y="1327618"/>
            <a:ext cx="313182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E6DF3973-BFFD-0650-67B4-1FC60F39189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4333258" y="1690063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10315198-4FB0-1605-E59B-51913EAA76D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570957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6F901150-FDFD-5FC2-11BF-321E8285D8B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195979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1964F185-CDC5-CE9D-251D-2E14171B955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570957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D57E0C5F-9777-59E0-A228-AE8430DE7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195979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9696394F-9E7B-F98D-207D-E98E12004AA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950331" y="948512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C86B779E-BD1F-D554-3552-886C88AC30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950331" y="1292316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BF365F5-1A62-4D50-E27D-277F174D7B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4333258" y="948512"/>
            <a:ext cx="3131951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962524B6-5167-D009-CB69-031B74C7BF82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333258" y="1292316"/>
            <a:ext cx="3131951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98B7426-D600-8C5C-9976-7E01486FA42D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7576030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A9E377DD-E97F-7797-960C-D20F58551DF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4197417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080AC593-D24D-00E5-745A-FA6F63CF30D6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818803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985A3EE-46B6-D138-D376-03BF0F9AEE05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10954644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3F50E89C-D144-42E1-43EF-79AA17014D88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4333258" y="4407105"/>
            <a:ext cx="3131820" cy="246888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CA59DC0B-0E35-66BA-D2A9-5A171372A93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18803" y="7137044"/>
            <a:ext cx="3131820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49628C75-CF4F-258F-9A67-8F825D4D85AB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18803" y="7480848"/>
            <a:ext cx="3131820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3C51AE03-20F2-081E-B061-07708A562F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570957" y="715962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ECCF7B72-B3E3-C659-19F6-E265F51422B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195979" y="715962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20BB3925-4BE3-26D3-7FFC-0A10052F02A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570957" y="748084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77759BB8-38ED-2A9C-6BCC-7F76E0AA802C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195979" y="748084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EB5D72B5-5D0D-E4F4-A83A-027D82B84E8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950331" y="715962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518591BD-B0CC-B55B-29C0-8D8387DCE72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950331" y="748084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061414DF-F8DB-0892-6DF6-A8E58CCCFB5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4333258" y="7159629"/>
            <a:ext cx="3131820" cy="37518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6EEF9C7-1E0C-E2C6-0EF8-1148A85667E0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333258" y="7480848"/>
            <a:ext cx="3131820" cy="375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FA73DE-CB94-3E83-7CCE-37D4989FFCED}"/>
              </a:ext>
            </a:extLst>
          </p:cNvPr>
          <p:cNvGrpSpPr/>
          <p:nvPr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2D36DA-6AE0-7209-8488-CD56CF697708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3" name="Picture 4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82002C1-86DD-46E6-965D-BC2C7425B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59A6F0-88D2-E324-77EE-8E0546F77201}"/>
              </a:ext>
            </a:extLst>
          </p:cNvPr>
          <p:cNvCxnSpPr>
            <a:cxnSpLocks/>
          </p:cNvCxnSpPr>
          <p:nvPr userDrawn="1"/>
        </p:nvCxnSpPr>
        <p:spPr>
          <a:xfrm>
            <a:off x="0" y="8132064"/>
            <a:ext cx="1124712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3A6BDFF-5826-4AF2-1DA8-187A00D0C94D}"/>
              </a:ext>
            </a:extLst>
          </p:cNvPr>
          <p:cNvSpPr/>
          <p:nvPr userDrawn="1"/>
        </p:nvSpPr>
        <p:spPr>
          <a:xfrm>
            <a:off x="16758745" y="9553904"/>
            <a:ext cx="1529255" cy="733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7A5C93-F80B-5CF9-FABC-3E500D4901CE}"/>
              </a:ext>
            </a:extLst>
          </p:cNvPr>
          <p:cNvGrpSpPr/>
          <p:nvPr userDrawn="1"/>
        </p:nvGrpSpPr>
        <p:grpSpPr>
          <a:xfrm>
            <a:off x="17030700" y="0"/>
            <a:ext cx="1257301" cy="542054"/>
            <a:chOff x="34061399" y="0"/>
            <a:chExt cx="2514601" cy="10841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344CFA-439E-5995-68C0-F77570D27B6D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E99DAC4-78A9-0734-AF96-3680C19996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1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46576-0167-3A15-374E-8068DFE61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8EB340-8087-CD6A-4E88-AD168B8B6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0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42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428625" lvl="0" indent="-428625" algn="ctr"/>
            <a:r>
              <a:rPr lang="en-US"/>
              <a:t>Click to add video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6B5BA-A3B9-B632-B3F2-71DC7C5B8676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6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0" cy="10287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/>
        </p:nvSpPr>
        <p:spPr>
          <a:xfrm flipV="1">
            <a:off x="1" y="7493546"/>
            <a:ext cx="18288000" cy="2793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/>
        </p:nvSpPr>
        <p:spPr>
          <a:xfrm>
            <a:off x="1" y="-1"/>
            <a:ext cx="18288000" cy="563388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E77BD-ED1F-A7D7-8432-E2BA5A5A8972}"/>
              </a:ext>
            </a:extLst>
          </p:cNvPr>
          <p:cNvCxnSpPr/>
          <p:nvPr/>
        </p:nvCxnSpPr>
        <p:spPr>
          <a:xfrm>
            <a:off x="0" y="5664637"/>
            <a:ext cx="18288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/>
        </p:nvGrpSpPr>
        <p:grpSpPr>
          <a:xfrm>
            <a:off x="17007841" y="9738818"/>
            <a:ext cx="1280160" cy="549781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  <p:pic>
        <p:nvPicPr>
          <p:cNvPr id="2" name="Picture 1" descr="A picture containing blur&#10;&#10;Description automatically generated">
            <a:extLst>
              <a:ext uri="{FF2B5EF4-FFF2-40B4-BE49-F238E27FC236}">
                <a16:creationId xmlns:a16="http://schemas.microsoft.com/office/drawing/2014/main" id="{8B642E85-CAD6-8BC3-B093-E54E09ADBF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DD96C9-7D51-F96E-CE72-0A0A6F5FF710}"/>
              </a:ext>
            </a:extLst>
          </p:cNvPr>
          <p:cNvSpPr/>
          <p:nvPr userDrawn="1"/>
        </p:nvSpPr>
        <p:spPr>
          <a:xfrm flipV="1">
            <a:off x="1" y="7493546"/>
            <a:ext cx="18288000" cy="2793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3F8C3-A22C-16B9-B226-E334AAB4BB9F}"/>
              </a:ext>
            </a:extLst>
          </p:cNvPr>
          <p:cNvSpPr/>
          <p:nvPr userDrawn="1"/>
        </p:nvSpPr>
        <p:spPr>
          <a:xfrm>
            <a:off x="1" y="-1"/>
            <a:ext cx="18288000" cy="563388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72355-1AE4-053B-3B34-A06ED0E3EED2}"/>
              </a:ext>
            </a:extLst>
          </p:cNvPr>
          <p:cNvCxnSpPr/>
          <p:nvPr userDrawn="1"/>
        </p:nvCxnSpPr>
        <p:spPr>
          <a:xfrm>
            <a:off x="0" y="5664637"/>
            <a:ext cx="18288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B3B4945-A103-4241-EC8E-19CAD174BA7A}"/>
              </a:ext>
            </a:extLst>
          </p:cNvPr>
          <p:cNvGrpSpPr/>
          <p:nvPr userDrawn="1"/>
        </p:nvGrpSpPr>
        <p:grpSpPr>
          <a:xfrm>
            <a:off x="17007841" y="9738818"/>
            <a:ext cx="1280160" cy="549781"/>
            <a:chOff x="34015681" y="19477636"/>
            <a:chExt cx="2560319" cy="10995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71A185-CC1E-37BE-8C45-278C061BD83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15CCEE07-DB68-9BD8-4D14-06F53407CD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7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w/ 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blur&#10;&#10;Description automatically generated">
            <a:extLst>
              <a:ext uri="{FF2B5EF4-FFF2-40B4-BE49-F238E27FC236}">
                <a16:creationId xmlns:a16="http://schemas.microsoft.com/office/drawing/2014/main" id="{3D97DCAA-B02C-B9CD-73B9-F0CB5916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288000" cy="10287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79E33CF-8322-948F-F6BF-0C2C9B17787F}"/>
              </a:ext>
            </a:extLst>
          </p:cNvPr>
          <p:cNvSpPr/>
          <p:nvPr/>
        </p:nvSpPr>
        <p:spPr>
          <a:xfrm flipV="1">
            <a:off x="1" y="7493546"/>
            <a:ext cx="18288000" cy="2793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B8751E-75F6-925A-8531-50B734C847AB}"/>
              </a:ext>
            </a:extLst>
          </p:cNvPr>
          <p:cNvSpPr/>
          <p:nvPr/>
        </p:nvSpPr>
        <p:spPr>
          <a:xfrm>
            <a:off x="1" y="-1"/>
            <a:ext cx="18288000" cy="563388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A4C02-2335-3840-A0B5-647FE4372B5A}"/>
              </a:ext>
            </a:extLst>
          </p:cNvPr>
          <p:cNvCxnSpPr/>
          <p:nvPr/>
        </p:nvCxnSpPr>
        <p:spPr>
          <a:xfrm>
            <a:off x="0" y="6258559"/>
            <a:ext cx="18288000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7B64A9-49B7-26AE-EEC1-3DFB7714F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450" y="4414427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5B24A7F-7007-8F97-B7C8-699C59382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451" y="3554342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9F7FB4-6AA0-B491-27B8-845C8CCE9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2450" y="3910294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31C6138-3339-1502-9812-8B9B39AF6D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2451" y="3182977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6B4F135-9336-3722-2593-739C386518B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76698" y="6008028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16A6D24-C230-8F9B-A12F-04BF3B073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6699" y="5147943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6F5CC89-1592-52B8-63DE-F83AAF64EB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6698" y="5503896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1F14B17-DED6-D507-0F6F-0880EA7DD5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6699" y="4776579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49A52FF-8F33-D50C-49C1-0A55140F33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581897" y="4414427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5D8802B-FD04-DC3F-D5E6-9A1D927089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81897" y="3554342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4956259-B8C8-1248-4F09-69EFFCCA6C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1897" y="3910294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510AB1-7D48-519B-BE8D-994DD848CC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81897" y="3182977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F3F011E-890F-E527-A5CB-421C1CE541C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106149" y="6008028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CAB8F0-0055-E057-4C4A-7B3C6F7B94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106149" y="5147943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8F5B73D-560B-E470-3B25-EAD525666B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106149" y="5503896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960F0BA-603E-23D9-F49B-C5B4462632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1106149" y="4776579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A2ABA5-D670-2BB6-7840-47F6198C0D4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4649451" y="4414427"/>
            <a:ext cx="3086107" cy="210469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BEE0231-5854-76AF-A0C6-70879C2EA7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649452" y="3554342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20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76ABB2-52CB-85AB-C186-532F75164A9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649451" y="3910294"/>
            <a:ext cx="3086107" cy="33987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FontTx/>
              <a:buNone/>
              <a:defRPr sz="16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3880F57-14E0-B28C-BF79-E4DCF3B7D67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649452" y="3182977"/>
            <a:ext cx="3086107" cy="397764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600"/>
              </a:spcBef>
              <a:buFontTx/>
              <a:buNone/>
              <a:defRPr sz="36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2441792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346686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4235705" indent="0">
              <a:buFontTx/>
              <a:buNone/>
              <a:defRPr sz="2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98BD55-67D9-5A45-4CBE-EBEC932A1830}"/>
              </a:ext>
            </a:extLst>
          </p:cNvPr>
          <p:cNvGrpSpPr/>
          <p:nvPr/>
        </p:nvGrpSpPr>
        <p:grpSpPr>
          <a:xfrm>
            <a:off x="17007841" y="9738818"/>
            <a:ext cx="1280160" cy="549781"/>
            <a:chOff x="34015681" y="19477636"/>
            <a:chExt cx="2560319" cy="109956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D383E7A-E0ED-0BC6-D5A5-9CACFB53C5A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4" name="Picture 43" descr="Logo&#10;&#10;Description automatically generated">
              <a:extLst>
                <a:ext uri="{FF2B5EF4-FFF2-40B4-BE49-F238E27FC236}">
                  <a16:creationId xmlns:a16="http://schemas.microsoft.com/office/drawing/2014/main" id="{0CCC6649-3A72-1102-B390-E3CC2FBD1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15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EE438-ADD8-FD38-361B-6F659E263A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23213-383B-D1D3-66AB-AB7666ACC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69B9-6067-E8C5-5485-E56BC06E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6E5FE-3389-CDF1-B065-8C9BC2DE8FAA}"/>
              </a:ext>
            </a:extLst>
          </p:cNvPr>
          <p:cNvSpPr/>
          <p:nvPr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4A677-9010-9804-E632-B81F4DD31B74}"/>
              </a:ext>
            </a:extLst>
          </p:cNvPr>
          <p:cNvSpPr/>
          <p:nvPr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26D4B9E-06E4-79B6-32C5-11909387A7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79377" y="7317355"/>
            <a:ext cx="12129247" cy="5219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2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B813065-2E49-0E5F-0857-6E6D15B25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9377" y="3453179"/>
            <a:ext cx="12129247" cy="36535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6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3AB51B-6576-2407-EADC-1F10EFB91ADD}"/>
              </a:ext>
            </a:extLst>
          </p:cNvPr>
          <p:cNvSpPr txBox="1"/>
          <p:nvPr/>
        </p:nvSpPr>
        <p:spPr>
          <a:xfrm rot="10800000">
            <a:off x="8744572" y="6715325"/>
            <a:ext cx="827471" cy="2300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35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6BD1E2-CE6D-6688-0584-9A2955FE408E}"/>
              </a:ext>
            </a:extLst>
          </p:cNvPr>
          <p:cNvCxnSpPr>
            <a:cxnSpLocks/>
          </p:cNvCxnSpPr>
          <p:nvPr/>
        </p:nvCxnSpPr>
        <p:spPr>
          <a:xfrm>
            <a:off x="3079377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3FC36B-1A07-1145-6E8D-04ACFA6D494B}"/>
              </a:ext>
            </a:extLst>
          </p:cNvPr>
          <p:cNvCxnSpPr>
            <a:cxnSpLocks/>
          </p:cNvCxnSpPr>
          <p:nvPr/>
        </p:nvCxnSpPr>
        <p:spPr>
          <a:xfrm>
            <a:off x="9511168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842FDB-FDE6-5E7F-7B79-1A99C3156DB1}"/>
              </a:ext>
            </a:extLst>
          </p:cNvPr>
          <p:cNvGrpSpPr/>
          <p:nvPr/>
        </p:nvGrpSpPr>
        <p:grpSpPr>
          <a:xfrm>
            <a:off x="3079377" y="2498480"/>
            <a:ext cx="12129247" cy="2300630"/>
            <a:chOff x="6158753" y="6234204"/>
            <a:chExt cx="24258494" cy="46012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141CA-E027-D902-683A-1667C29F1FAC}"/>
                </a:ext>
              </a:extLst>
            </p:cNvPr>
            <p:cNvSpPr txBox="1"/>
            <p:nvPr userDrawn="1"/>
          </p:nvSpPr>
          <p:spPr>
            <a:xfrm>
              <a:off x="17460531" y="6234204"/>
              <a:ext cx="1654942" cy="460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35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DB5846-7BC9-957E-F577-9E514F9709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06C089-7008-374C-948F-79A6B94EB3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C4FD4AB-E45F-918E-5460-377ADD8ADBA7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F5FED-2B74-E8F8-52E8-B9929D5BA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00CD8-EC6A-8E0F-EC16-A0F6756BF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F828BF-64EB-6DE9-A7B3-FEAECAD5C2E6}"/>
              </a:ext>
            </a:extLst>
          </p:cNvPr>
          <p:cNvSpPr/>
          <p:nvPr userDrawn="1"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F84A2-EFA2-3F28-3D0A-4C5AFB51EE8E}"/>
              </a:ext>
            </a:extLst>
          </p:cNvPr>
          <p:cNvSpPr/>
          <p:nvPr userDrawn="1"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D680B-2C9D-21C3-349C-7AB3936D7C5B}"/>
              </a:ext>
            </a:extLst>
          </p:cNvPr>
          <p:cNvSpPr txBox="1"/>
          <p:nvPr userDrawn="1"/>
        </p:nvSpPr>
        <p:spPr>
          <a:xfrm rot="10800000">
            <a:off x="8744572" y="6715325"/>
            <a:ext cx="827471" cy="2300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35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6B8C1-686E-70E9-03E9-30C3B4AC441C}"/>
              </a:ext>
            </a:extLst>
          </p:cNvPr>
          <p:cNvCxnSpPr>
            <a:cxnSpLocks/>
          </p:cNvCxnSpPr>
          <p:nvPr userDrawn="1"/>
        </p:nvCxnSpPr>
        <p:spPr>
          <a:xfrm>
            <a:off x="3079377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B02DCC-341C-3370-F2D7-0C4B78812BEB}"/>
              </a:ext>
            </a:extLst>
          </p:cNvPr>
          <p:cNvCxnSpPr>
            <a:cxnSpLocks/>
          </p:cNvCxnSpPr>
          <p:nvPr userDrawn="1"/>
        </p:nvCxnSpPr>
        <p:spPr>
          <a:xfrm>
            <a:off x="9511168" y="8361830"/>
            <a:ext cx="569745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BAA9B6-5E31-C476-4EFC-4320CE26B660}"/>
              </a:ext>
            </a:extLst>
          </p:cNvPr>
          <p:cNvGrpSpPr/>
          <p:nvPr userDrawn="1"/>
        </p:nvGrpSpPr>
        <p:grpSpPr>
          <a:xfrm>
            <a:off x="3079377" y="2498480"/>
            <a:ext cx="12129247" cy="2300630"/>
            <a:chOff x="6158753" y="6234204"/>
            <a:chExt cx="24258494" cy="460126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A2CB96-302E-8965-6662-32C77DC4604D}"/>
                </a:ext>
              </a:extLst>
            </p:cNvPr>
            <p:cNvSpPr txBox="1"/>
            <p:nvPr userDrawn="1"/>
          </p:nvSpPr>
          <p:spPr>
            <a:xfrm>
              <a:off x="17460531" y="6234204"/>
              <a:ext cx="1654942" cy="460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35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FCBEA9-A94C-77A5-C807-05EAC0766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37D0DF-26D3-8C70-3522-A0EFE356F3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64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SHO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EE438-ADD8-FD38-361B-6F659E263A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23213-383B-D1D3-66AB-AB7666ACC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69B9-6067-E8C5-5485-E56BC06E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6E5FE-3389-CDF1-B065-8C9BC2DE8FAA}"/>
              </a:ext>
            </a:extLst>
          </p:cNvPr>
          <p:cNvSpPr/>
          <p:nvPr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4A677-9010-9804-E632-B81F4DD31B74}"/>
              </a:ext>
            </a:extLst>
          </p:cNvPr>
          <p:cNvSpPr/>
          <p:nvPr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88F578A-9027-1B83-EA9B-9C3A615FC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79377" y="6437976"/>
            <a:ext cx="12129247" cy="5219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2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210519-0067-2C0F-62E9-5F65AC56F4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9377" y="4025587"/>
            <a:ext cx="12129247" cy="22016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6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82E0F9-288A-90DE-BB74-628A1359AC3E}"/>
              </a:ext>
            </a:extLst>
          </p:cNvPr>
          <p:cNvGrpSpPr/>
          <p:nvPr/>
        </p:nvGrpSpPr>
        <p:grpSpPr>
          <a:xfrm>
            <a:off x="3079377" y="3132342"/>
            <a:ext cx="12129247" cy="5074510"/>
            <a:chOff x="6158753" y="6264684"/>
            <a:chExt cx="24258494" cy="1014901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C93DBF-D2D6-8083-19B0-AF30804DA58C}"/>
                </a:ext>
              </a:extLst>
            </p:cNvPr>
            <p:cNvGrpSpPr/>
            <p:nvPr userDrawn="1"/>
          </p:nvGrpSpPr>
          <p:grpSpPr>
            <a:xfrm>
              <a:off x="17460530" y="6264684"/>
              <a:ext cx="1683556" cy="10149018"/>
              <a:chOff x="17460530" y="5634063"/>
              <a:chExt cx="1683556" cy="1014901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8DD94C-355B-A033-C107-A15F252ED4E9}"/>
                  </a:ext>
                </a:extLst>
              </p:cNvPr>
              <p:cNvSpPr txBox="1"/>
              <p:nvPr/>
            </p:nvSpPr>
            <p:spPr>
              <a:xfrm>
                <a:off x="17460530" y="5634063"/>
                <a:ext cx="1654940" cy="460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35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53008A-080C-E6EB-F461-AAEE45CA3F36}"/>
                  </a:ext>
                </a:extLst>
              </p:cNvPr>
              <p:cNvSpPr txBox="1"/>
              <p:nvPr/>
            </p:nvSpPr>
            <p:spPr>
              <a:xfrm rot="10800000">
                <a:off x="17489144" y="11181822"/>
                <a:ext cx="1654942" cy="460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35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A9062D-3F8E-0EB7-7655-3FE2E71A90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E2AF76-DB4B-F5A7-4606-B9F28CFDFB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972D99F-325B-F312-0F24-EB70E5069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1431FB-5B38-A226-873D-9860A5EFE6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2A9DBF0-86A8-CD65-C99E-1076E392EC2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7C398-6A10-B5FF-1987-673E78860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1251F-0D8A-8921-8930-B36F723B1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9B5DD0-B3A7-93B6-CC65-A2DDF2BCEF4F}"/>
              </a:ext>
            </a:extLst>
          </p:cNvPr>
          <p:cNvSpPr/>
          <p:nvPr userDrawn="1"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21D41-C08F-8E34-27B4-4359596920E4}"/>
              </a:ext>
            </a:extLst>
          </p:cNvPr>
          <p:cNvSpPr/>
          <p:nvPr userDrawn="1"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36EAD9-A666-8DF0-E442-C83AA1DF908A}"/>
              </a:ext>
            </a:extLst>
          </p:cNvPr>
          <p:cNvGrpSpPr/>
          <p:nvPr userDrawn="1"/>
        </p:nvGrpSpPr>
        <p:grpSpPr>
          <a:xfrm>
            <a:off x="3079377" y="3132342"/>
            <a:ext cx="12129247" cy="5074510"/>
            <a:chOff x="6158753" y="6264684"/>
            <a:chExt cx="24258494" cy="101490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9DAF36-FB52-68DD-BA58-7DB2AE7D5158}"/>
                </a:ext>
              </a:extLst>
            </p:cNvPr>
            <p:cNvGrpSpPr/>
            <p:nvPr userDrawn="1"/>
          </p:nvGrpSpPr>
          <p:grpSpPr>
            <a:xfrm>
              <a:off x="17460530" y="6264684"/>
              <a:ext cx="1683556" cy="10149018"/>
              <a:chOff x="17460530" y="5634063"/>
              <a:chExt cx="1683556" cy="1014901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9BC159-97B3-E064-A7ED-0218B07C6AC6}"/>
                  </a:ext>
                </a:extLst>
              </p:cNvPr>
              <p:cNvSpPr txBox="1"/>
              <p:nvPr/>
            </p:nvSpPr>
            <p:spPr>
              <a:xfrm>
                <a:off x="17460530" y="5634063"/>
                <a:ext cx="1654940" cy="460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35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AB5637-3331-E75F-4343-CB64A7781744}"/>
                  </a:ext>
                </a:extLst>
              </p:cNvPr>
              <p:cNvSpPr txBox="1"/>
              <p:nvPr/>
            </p:nvSpPr>
            <p:spPr>
              <a:xfrm rot="10800000">
                <a:off x="17489144" y="11181822"/>
                <a:ext cx="1654942" cy="460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35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071726-6365-7DBF-1044-A51B9B4E9A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045FCD3-8D9B-C93C-D91A-FACDF888F0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F2C895-BD91-D432-5363-07916F114C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4D9B7E-07CE-2F04-2725-E054CF3D39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08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E7366-C86A-7B24-4079-3556645CE52B}"/>
              </a:ext>
            </a:extLst>
          </p:cNvPr>
          <p:cNvSpPr/>
          <p:nvPr/>
        </p:nvSpPr>
        <p:spPr>
          <a:xfrm>
            <a:off x="8602310" y="2697480"/>
            <a:ext cx="283464" cy="7589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F39F7-6D39-E797-5348-2E9A9D5D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52" t="9168" r="17269" b="9409"/>
          <a:stretch/>
        </p:blipFill>
        <p:spPr>
          <a:xfrm>
            <a:off x="0" y="0"/>
            <a:ext cx="8619565" cy="1028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D60972-47F3-31D5-38C1-F8007E87EBDC}"/>
              </a:ext>
            </a:extLst>
          </p:cNvPr>
          <p:cNvSpPr/>
          <p:nvPr userDrawn="1"/>
        </p:nvSpPr>
        <p:spPr>
          <a:xfrm>
            <a:off x="8602310" y="2697480"/>
            <a:ext cx="283464" cy="7589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9D524-098C-B72C-A604-14E85D866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352" t="9168" r="17269" b="9409"/>
          <a:stretch/>
        </p:blipFill>
        <p:spPr>
          <a:xfrm>
            <a:off x="0" y="0"/>
            <a:ext cx="861956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4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CDDEC-7B0F-4224-B7DD-1384AF6821DE}"/>
              </a:ext>
            </a:extLst>
          </p:cNvPr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65C37-5E1F-4D9B-9A59-A229257C36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0ED5B-D8C2-6478-85A0-E349332E7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5" t="2855" r="30531" b="36101"/>
          <a:stretch/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933" y="932618"/>
            <a:ext cx="9238344" cy="29718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4500" b="1" kern="0" cap="none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1281395" indent="0">
              <a:buFontTx/>
              <a:buNone/>
              <a:defRPr lang="en-US" sz="4000" b="1" kern="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2pPr>
            <a:lvl3pPr marL="2441792" indent="0">
              <a:buFontTx/>
              <a:buNone/>
              <a:defRPr lang="en-US" sz="4000" b="1" kern="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3pPr>
            <a:lvl4pPr marL="3466865" indent="0">
              <a:buFontTx/>
              <a:buNone/>
              <a:defRPr lang="en-US" sz="4000" b="1" kern="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4pPr>
            <a:lvl5pPr marL="4235705" indent="0">
              <a:buFontTx/>
              <a:buNone/>
              <a:defRPr lang="en-US" sz="4000" b="1" kern="0" cap="all" baseline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/>
        </p:nvSpPr>
        <p:spPr>
          <a:xfrm>
            <a:off x="-1" y="0"/>
            <a:ext cx="283464" cy="374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696C5-C425-AEEE-B332-2911C8BA6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25" t="2855" r="30531" b="36101"/>
          <a:stretch/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0FFC3-D842-826C-B500-71EBACCD8680}"/>
              </a:ext>
            </a:extLst>
          </p:cNvPr>
          <p:cNvSpPr/>
          <p:nvPr userDrawn="1"/>
        </p:nvSpPr>
        <p:spPr>
          <a:xfrm>
            <a:off x="-1" y="0"/>
            <a:ext cx="283464" cy="374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130" y="5386000"/>
            <a:ext cx="11366938" cy="273809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2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130" y="4512380"/>
            <a:ext cx="11366939" cy="877133"/>
          </a:xfrm>
          <a:prstGeom prst="rect">
            <a:avLst/>
          </a:prstGeom>
        </p:spPr>
        <p:txBody>
          <a:bodyPr/>
          <a:lstStyle>
            <a:lvl1pPr algn="l">
              <a:defRPr sz="6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70" y="3124023"/>
            <a:ext cx="1178630" cy="11786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FC957A-F7D9-89DA-DFDD-87C645BA102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ABCAB9A-E58C-CA34-3FC8-ACDA5B6CA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6570" y="3124023"/>
            <a:ext cx="1178630" cy="11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4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7E653-B7EE-05E2-34FD-F035A4A6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2A4F396-AF1A-AFD8-3D29-A26B64BFC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1ECD67-37C0-2EC9-7804-FB48F58562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2CCEEC3-14C0-FB0D-8DF5-CBB75A12CF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ey Statement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26D4B9E-06E4-79B6-32C5-11909387A7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79377" y="7317355"/>
            <a:ext cx="12129247" cy="5219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2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B813065-2E49-0E5F-0857-6E6D15B25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9377" y="3453179"/>
            <a:ext cx="12129247" cy="36535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6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1281397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2441791" indent="0" algn="l">
              <a:lnSpc>
                <a:spcPct val="90000"/>
              </a:lnSpc>
              <a:buFontTx/>
              <a:buNone/>
              <a:defRPr sz="377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3466865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C2F930-F1E7-DC8F-6269-1EBF8D915803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A2844-0F83-6E11-A5FC-2FCC7B7E4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722A5-D636-E3C1-5FFB-8D5B430B0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8572500"/>
            <a:ext cx="18288000" cy="171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DA818-D80E-61B5-EA06-9A9641556848}"/>
              </a:ext>
            </a:extLst>
          </p:cNvPr>
          <p:cNvSpPr/>
          <p:nvPr userDrawn="1"/>
        </p:nvSpPr>
        <p:spPr>
          <a:xfrm flipV="1">
            <a:off x="0" y="8572499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0D47-EDE9-5864-C534-D983C4E7D661}"/>
              </a:ext>
            </a:extLst>
          </p:cNvPr>
          <p:cNvSpPr/>
          <p:nvPr userDrawn="1"/>
        </p:nvSpPr>
        <p:spPr>
          <a:xfrm>
            <a:off x="0" y="2353111"/>
            <a:ext cx="18288000" cy="1075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F7C584-6F50-1C73-F302-FDBF84D23D88}"/>
              </a:ext>
            </a:extLst>
          </p:cNvPr>
          <p:cNvCxnSpPr>
            <a:cxnSpLocks/>
          </p:cNvCxnSpPr>
          <p:nvPr userDrawn="1"/>
        </p:nvCxnSpPr>
        <p:spPr>
          <a:xfrm>
            <a:off x="3298667" y="7106686"/>
            <a:ext cx="12129247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3DCE57-0A77-95E9-EDD1-0DC2B7A7A785}"/>
              </a:ext>
            </a:extLst>
          </p:cNvPr>
          <p:cNvGrpSpPr/>
          <p:nvPr userDrawn="1"/>
        </p:nvGrpSpPr>
        <p:grpSpPr>
          <a:xfrm>
            <a:off x="3079377" y="2498480"/>
            <a:ext cx="12129247" cy="1631216"/>
            <a:chOff x="6158753" y="6234204"/>
            <a:chExt cx="24258494" cy="32624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DF1AE3-C11B-172C-43EA-4E645AB55D32}"/>
                </a:ext>
              </a:extLst>
            </p:cNvPr>
            <p:cNvSpPr txBox="1"/>
            <p:nvPr userDrawn="1"/>
          </p:nvSpPr>
          <p:spPr>
            <a:xfrm>
              <a:off x="17757087" y="6234204"/>
              <a:ext cx="1061830" cy="326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!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559B0F-DCD9-62AE-2AFF-17D28D01A8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9175B8A-860C-0317-B9C9-5C8CAB775E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t - Text L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214533"/>
            <a:ext cx="7319772" cy="1682848"/>
          </a:xfrm>
        </p:spPr>
        <p:txBody>
          <a:bodyPr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8448" y="3494096"/>
            <a:ext cx="7319772" cy="56727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8448" y="1929384"/>
            <a:ext cx="7319772" cy="70408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A1D50A8-0FC1-459D-543E-8E0823BAA999}"/>
              </a:ext>
            </a:extLst>
          </p:cNvPr>
          <p:cNvSpPr/>
          <p:nvPr userDrawn="1"/>
        </p:nvSpPr>
        <p:spPr>
          <a:xfrm>
            <a:off x="16482060" y="9464040"/>
            <a:ext cx="1805940" cy="82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00C18-79E2-D763-29B4-CDD09FB24802}"/>
              </a:ext>
            </a:extLst>
          </p:cNvPr>
          <p:cNvGrpSpPr/>
          <p:nvPr userDrawn="1"/>
        </p:nvGrpSpPr>
        <p:grpSpPr>
          <a:xfrm>
            <a:off x="0" y="9752207"/>
            <a:ext cx="1165285" cy="541468"/>
            <a:chOff x="0" y="19504414"/>
            <a:chExt cx="2330569" cy="10829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7A3850-06E5-B9AA-4E96-EED4DA4A059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0A3366C-5A80-40DF-3A9A-C97C103301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7A85DD-1736-215A-B47D-CF0E13741E1B}"/>
              </a:ext>
            </a:extLst>
          </p:cNvPr>
          <p:cNvCxnSpPr>
            <a:cxnSpLocks/>
          </p:cNvCxnSpPr>
          <p:nvPr userDrawn="1"/>
        </p:nvCxnSpPr>
        <p:spPr>
          <a:xfrm>
            <a:off x="0" y="2846614"/>
            <a:ext cx="86182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F27F3C5-0EB5-CD12-6916-C6711FDC05FE}"/>
              </a:ext>
            </a:extLst>
          </p:cNvPr>
          <p:cNvSpPr/>
          <p:nvPr userDrawn="1"/>
        </p:nvSpPr>
        <p:spPr>
          <a:xfrm>
            <a:off x="10081419" y="0"/>
            <a:ext cx="8206582" cy="10286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1097280" anchor="ctr"/>
          <a:lstStyle/>
          <a:p>
            <a:pPr lvl="0" indent="0" algn="ctr" defTabSz="1371600">
              <a:lnSpc>
                <a:spcPct val="90000"/>
              </a:lnSpc>
              <a:spcBef>
                <a:spcPts val="1500"/>
              </a:spcBef>
              <a:buFontTx/>
              <a:buNone/>
            </a:pPr>
            <a:endParaRPr lang="en-US" sz="200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43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1102044"/>
            <a:ext cx="16626840" cy="98488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3333">
                <a:solidFill>
                  <a:schemeClr val="bg1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3000">
                <a:solidFill>
                  <a:schemeClr val="bg1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3000">
                <a:solidFill>
                  <a:schemeClr val="bg1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972222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4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223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B7DB07-2DFA-CD40-73FF-A82805405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B04279-0FA3-FC91-70E4-DA84533BEBED}"/>
              </a:ext>
            </a:extLst>
          </p:cNvPr>
          <p:cNvSpPr/>
          <p:nvPr userDrawn="1"/>
        </p:nvSpPr>
        <p:spPr>
          <a:xfrm flipV="1">
            <a:off x="0" y="-2"/>
            <a:ext cx="18288000" cy="379095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79A531-D51E-87A0-429F-341D04DB76DB}"/>
              </a:ext>
            </a:extLst>
          </p:cNvPr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NVIDIA Sans Light" panose="020B0303020203020204" pitchFamily="34" charset="0"/>
              <a:cs typeface="NVIDIA Sans Light" panose="020B03030202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2DC8E3-390F-72BE-ED9D-3183C9E641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506" y="6852459"/>
            <a:ext cx="13716000" cy="2468880"/>
          </a:xfrm>
        </p:spPr>
        <p:txBody>
          <a:bodyPr anchor="b">
            <a:normAutofit/>
          </a:bodyPr>
          <a:lstStyle>
            <a:lvl1pPr algn="l">
              <a:defRPr sz="44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447EE54-7C0B-4DC2-E9D5-B1B5DE7EC4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506" y="9331534"/>
            <a:ext cx="13716000" cy="851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Add Subtitle/Name/Date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4366ACC-A61F-36E5-53FC-C102A67A7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4" y="1293624"/>
            <a:ext cx="4219887" cy="14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7500460" y="5278262"/>
            <a:ext cx="5510145" cy="374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48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3711" y="5278262"/>
            <a:ext cx="5511262" cy="39322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975898" y="5570720"/>
            <a:ext cx="4636516" cy="127541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2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9144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3716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8288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75898" y="6865006"/>
            <a:ext cx="4636516" cy="127541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4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2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9144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3716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828800" indent="0">
              <a:buClr>
                <a:schemeClr val="tx2"/>
              </a:buClr>
              <a:buFontTx/>
              <a:buNone/>
              <a:defRPr sz="48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20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0"/>
            <a:ext cx="15773400" cy="1257301"/>
          </a:xfrm>
        </p:spPr>
        <p:txBody>
          <a:bodyPr/>
          <a:lstStyle>
            <a:lvl1pPr>
              <a:defRPr sz="36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243584"/>
            <a:ext cx="15773400" cy="7040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0" algn="ctr">
              <a:buFontTx/>
              <a:buNone/>
              <a:defRPr sz="2200">
                <a:latin typeface="Trebuchet MS" panose="020B0603020202020204" pitchFamily="34" charset="0"/>
              </a:defRPr>
            </a:lvl2pPr>
            <a:lvl3pPr marL="1371600" indent="0" algn="ctr">
              <a:buFontTx/>
              <a:buNone/>
              <a:defRPr sz="2200">
                <a:latin typeface="Trebuchet MS" panose="020B0603020202020204" pitchFamily="34" charset="0"/>
              </a:defRPr>
            </a:lvl3pPr>
            <a:lvl4pPr marL="2057400" indent="0" algn="ctr">
              <a:buFontTx/>
              <a:buNone/>
              <a:defRPr sz="2200">
                <a:latin typeface="Trebuchet MS" panose="020B0603020202020204" pitchFamily="34" charset="0"/>
              </a:defRPr>
            </a:lvl4pPr>
            <a:lvl5pPr marL="2743200" indent="0" algn="ctr">
              <a:buFontTx/>
              <a:buNone/>
              <a:defRPr sz="2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423160"/>
            <a:ext cx="15773400" cy="682599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2027238" indent="-198438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354243" y="9817893"/>
            <a:ext cx="33505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7549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55" Type="http://schemas.openxmlformats.org/officeDocument/2006/relationships/slideLayout" Target="../slideLayouts/slideLayout108.xml"/><Relationship Id="rId63" Type="http://schemas.openxmlformats.org/officeDocument/2006/relationships/slideLayout" Target="../slideLayouts/slideLayout116.xml"/><Relationship Id="rId68" Type="http://schemas.openxmlformats.org/officeDocument/2006/relationships/slideLayout" Target="../slideLayouts/slideLayout121.xml"/><Relationship Id="rId76" Type="http://schemas.openxmlformats.org/officeDocument/2006/relationships/slideLayout" Target="../slideLayouts/slideLayout129.xml"/><Relationship Id="rId84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60.xml"/><Relationship Id="rId71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3" Type="http://schemas.openxmlformats.org/officeDocument/2006/relationships/slideLayout" Target="../slideLayouts/slideLayout106.xml"/><Relationship Id="rId58" Type="http://schemas.openxmlformats.org/officeDocument/2006/relationships/slideLayout" Target="../slideLayouts/slideLayout111.xml"/><Relationship Id="rId66" Type="http://schemas.openxmlformats.org/officeDocument/2006/relationships/slideLayout" Target="../slideLayouts/slideLayout119.xml"/><Relationship Id="rId74" Type="http://schemas.openxmlformats.org/officeDocument/2006/relationships/slideLayout" Target="../slideLayouts/slideLayout127.xml"/><Relationship Id="rId79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114.xml"/><Relationship Id="rId82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56" Type="http://schemas.openxmlformats.org/officeDocument/2006/relationships/slideLayout" Target="../slideLayouts/slideLayout109.xml"/><Relationship Id="rId64" Type="http://schemas.openxmlformats.org/officeDocument/2006/relationships/slideLayout" Target="../slideLayouts/slideLayout117.xml"/><Relationship Id="rId69" Type="http://schemas.openxmlformats.org/officeDocument/2006/relationships/slideLayout" Target="../slideLayouts/slideLayout122.xml"/><Relationship Id="rId77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104.xml"/><Relationship Id="rId72" Type="http://schemas.openxmlformats.org/officeDocument/2006/relationships/slideLayout" Target="../slideLayouts/slideLayout125.xml"/><Relationship Id="rId80" Type="http://schemas.openxmlformats.org/officeDocument/2006/relationships/slideLayout" Target="../slideLayouts/slideLayout133.xml"/><Relationship Id="rId85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59" Type="http://schemas.openxmlformats.org/officeDocument/2006/relationships/slideLayout" Target="../slideLayouts/slideLayout112.xml"/><Relationship Id="rId67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54" Type="http://schemas.openxmlformats.org/officeDocument/2006/relationships/slideLayout" Target="../slideLayouts/slideLayout107.xml"/><Relationship Id="rId62" Type="http://schemas.openxmlformats.org/officeDocument/2006/relationships/slideLayout" Target="../slideLayouts/slideLayout115.xml"/><Relationship Id="rId70" Type="http://schemas.openxmlformats.org/officeDocument/2006/relationships/slideLayout" Target="../slideLayouts/slideLayout123.xml"/><Relationship Id="rId75" Type="http://schemas.openxmlformats.org/officeDocument/2006/relationships/slideLayout" Target="../slideLayouts/slideLayout128.xml"/><Relationship Id="rId83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57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slideLayout" Target="../slideLayouts/slideLayout105.xml"/><Relationship Id="rId60" Type="http://schemas.openxmlformats.org/officeDocument/2006/relationships/slideLayout" Target="../slideLayouts/slideLayout113.xml"/><Relationship Id="rId65" Type="http://schemas.openxmlformats.org/officeDocument/2006/relationships/slideLayout" Target="../slideLayouts/slideLayout118.xml"/><Relationship Id="rId73" Type="http://schemas.openxmlformats.org/officeDocument/2006/relationships/slideLayout" Target="../slideLayouts/slideLayout126.xml"/><Relationship Id="rId78" Type="http://schemas.openxmlformats.org/officeDocument/2006/relationships/slideLayout" Target="../slideLayouts/slideLayout131.xml"/><Relationship Id="rId81" Type="http://schemas.openxmlformats.org/officeDocument/2006/relationships/slideLayout" Target="../slideLayouts/slideLayout134.xml"/><Relationship Id="rId86" Type="http://schemas.openxmlformats.org/officeDocument/2006/relationships/image" Target="../media/image13.png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26" Type="http://schemas.openxmlformats.org/officeDocument/2006/relationships/slideLayout" Target="../slideLayouts/slideLayout163.xml"/><Relationship Id="rId39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7.xml"/><Relationship Id="rId29" Type="http://schemas.openxmlformats.org/officeDocument/2006/relationships/slideLayout" Target="../slideLayouts/slideLayout166.xml"/><Relationship Id="rId41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image" Target="../media/image13.png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B28A0-D6BC-4D91-97D2-645242F1802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91" r:id="rId4"/>
    <p:sldLayoutId id="2147483971" r:id="rId5"/>
    <p:sldLayoutId id="2147483988" r:id="rId6"/>
    <p:sldLayoutId id="2147483969" r:id="rId7"/>
    <p:sldLayoutId id="2147483992" r:id="rId8"/>
    <p:sldLayoutId id="2147483990" r:id="rId9"/>
    <p:sldLayoutId id="2147484072" r:id="rId10"/>
    <p:sldLayoutId id="2147483989" r:id="rId11"/>
    <p:sldLayoutId id="2147483919" r:id="rId12"/>
    <p:sldLayoutId id="2147483954" r:id="rId13"/>
    <p:sldLayoutId id="2147483898" r:id="rId14"/>
    <p:sldLayoutId id="2147483926" r:id="rId15"/>
    <p:sldLayoutId id="2147483899" r:id="rId16"/>
    <p:sldLayoutId id="2147483901" r:id="rId17"/>
    <p:sldLayoutId id="2147483994" r:id="rId18"/>
    <p:sldLayoutId id="2147483995" r:id="rId19"/>
    <p:sldLayoutId id="2147484076" r:id="rId20"/>
    <p:sldLayoutId id="2147484003" r:id="rId21"/>
    <p:sldLayoutId id="2147483997" r:id="rId22"/>
    <p:sldLayoutId id="2147484085" r:id="rId23"/>
    <p:sldLayoutId id="2147484087" r:id="rId24"/>
    <p:sldLayoutId id="2147484088" r:id="rId25"/>
    <p:sldLayoutId id="2147484089" r:id="rId26"/>
    <p:sldLayoutId id="2147484092" r:id="rId27"/>
    <p:sldLayoutId id="2147484093" r:id="rId28"/>
    <p:sldLayoutId id="2147484095" r:id="rId29"/>
    <p:sldLayoutId id="2147484096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7" y="868682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1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10" y="9792799"/>
            <a:ext cx="53504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7150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6982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5" r:id="rId9"/>
    <p:sldLayoutId id="2147484056" r:id="rId10"/>
    <p:sldLayoutId id="2147484057" r:id="rId11"/>
    <p:sldLayoutId id="2147484059" r:id="rId12"/>
    <p:sldLayoutId id="2147484060" r:id="rId13"/>
    <p:sldLayoutId id="2147484061" r:id="rId14"/>
    <p:sldLayoutId id="2147484062" r:id="rId15"/>
    <p:sldLayoutId id="2147484063" r:id="rId16"/>
    <p:sldLayoutId id="2147484064" r:id="rId17"/>
    <p:sldLayoutId id="2147484065" r:id="rId18"/>
    <p:sldLayoutId id="2147484068" r:id="rId19"/>
    <p:sldLayoutId id="2147484069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334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5334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5334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5334" b="1">
          <a:solidFill>
            <a:srgbClr val="73B900"/>
          </a:solidFill>
          <a:latin typeface="Arial" charset="0"/>
        </a:defRPr>
      </a:lvl5pPr>
      <a:lvl6pPr marL="762053" algn="l" rtl="0" eaLnBrk="1" fontAlgn="base" hangingPunct="1">
        <a:spcBef>
          <a:spcPct val="0"/>
        </a:spcBef>
        <a:spcAft>
          <a:spcPct val="0"/>
        </a:spcAft>
        <a:defRPr sz="5334" b="1">
          <a:solidFill>
            <a:srgbClr val="73B900"/>
          </a:solidFill>
          <a:latin typeface="Arial" charset="0"/>
        </a:defRPr>
      </a:lvl6pPr>
      <a:lvl7pPr marL="1524107" algn="l" rtl="0" eaLnBrk="1" fontAlgn="base" hangingPunct="1">
        <a:spcBef>
          <a:spcPct val="0"/>
        </a:spcBef>
        <a:spcAft>
          <a:spcPct val="0"/>
        </a:spcAft>
        <a:defRPr sz="5334" b="1">
          <a:solidFill>
            <a:srgbClr val="73B900"/>
          </a:solidFill>
          <a:latin typeface="Arial" charset="0"/>
        </a:defRPr>
      </a:lvl7pPr>
      <a:lvl8pPr marL="2286161" algn="l" rtl="0" eaLnBrk="1" fontAlgn="base" hangingPunct="1">
        <a:spcBef>
          <a:spcPct val="0"/>
        </a:spcBef>
        <a:spcAft>
          <a:spcPct val="0"/>
        </a:spcAft>
        <a:defRPr sz="5334" b="1">
          <a:solidFill>
            <a:srgbClr val="73B900"/>
          </a:solidFill>
          <a:latin typeface="Arial" charset="0"/>
        </a:defRPr>
      </a:lvl8pPr>
      <a:lvl9pPr marL="3048213" algn="l" rtl="0" eaLnBrk="1" fontAlgn="base" hangingPunct="1">
        <a:spcBef>
          <a:spcPct val="0"/>
        </a:spcBef>
        <a:spcAft>
          <a:spcPct val="0"/>
        </a:spcAft>
        <a:defRPr sz="5334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66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17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249" indent="-381027" algn="l" rtl="0" fontAlgn="base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788" indent="-381027" algn="l" rtl="0" fontAlgn="base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842" indent="-381027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896" indent="-381027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949" indent="-381027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8003" indent="-381027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53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07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161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213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267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320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374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428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B28A0-D6BC-4D91-97D2-645242F180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890" y="9722868"/>
            <a:ext cx="1084725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79" r:id="rId1"/>
    <p:sldLayoutId id="214748408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7" y="868682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1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10" y="9792799"/>
            <a:ext cx="53504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7150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674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3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53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53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5300" b="1">
          <a:solidFill>
            <a:srgbClr val="73B900"/>
          </a:solidFill>
          <a:latin typeface="Arial" charset="0"/>
        </a:defRPr>
      </a:lvl5pPr>
      <a:lvl6pPr marL="762053" algn="l" rtl="0" eaLnBrk="1" fontAlgn="base" hangingPunct="1">
        <a:spcBef>
          <a:spcPct val="0"/>
        </a:spcBef>
        <a:spcAft>
          <a:spcPct val="0"/>
        </a:spcAft>
        <a:defRPr sz="5300" b="1">
          <a:solidFill>
            <a:srgbClr val="73B900"/>
          </a:solidFill>
          <a:latin typeface="Arial" charset="0"/>
        </a:defRPr>
      </a:lvl6pPr>
      <a:lvl7pPr marL="1524107" algn="l" rtl="0" eaLnBrk="1" fontAlgn="base" hangingPunct="1">
        <a:spcBef>
          <a:spcPct val="0"/>
        </a:spcBef>
        <a:spcAft>
          <a:spcPct val="0"/>
        </a:spcAft>
        <a:defRPr sz="5300" b="1">
          <a:solidFill>
            <a:srgbClr val="73B900"/>
          </a:solidFill>
          <a:latin typeface="Arial" charset="0"/>
        </a:defRPr>
      </a:lvl7pPr>
      <a:lvl8pPr marL="2286161" algn="l" rtl="0" eaLnBrk="1" fontAlgn="base" hangingPunct="1">
        <a:spcBef>
          <a:spcPct val="0"/>
        </a:spcBef>
        <a:spcAft>
          <a:spcPct val="0"/>
        </a:spcAft>
        <a:defRPr sz="5300" b="1">
          <a:solidFill>
            <a:srgbClr val="73B900"/>
          </a:solidFill>
          <a:latin typeface="Arial" charset="0"/>
        </a:defRPr>
      </a:lvl8pPr>
      <a:lvl9pPr marL="3048213" algn="l" rtl="0" eaLnBrk="1" fontAlgn="base" hangingPunct="1">
        <a:spcBef>
          <a:spcPct val="0"/>
        </a:spcBef>
        <a:spcAft>
          <a:spcPct val="0"/>
        </a:spcAft>
        <a:defRPr sz="53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66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17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00" b="0">
          <a:solidFill>
            <a:schemeClr val="accent4"/>
          </a:solidFill>
          <a:latin typeface="Trebuchet MS" pitchFamily="34" charset="0"/>
        </a:defRPr>
      </a:lvl3pPr>
      <a:lvl4pPr marL="2958249" indent="-381027" algn="l" rtl="0" fontAlgn="base">
        <a:spcBef>
          <a:spcPct val="20000"/>
        </a:spcBef>
        <a:spcAft>
          <a:spcPct val="0"/>
        </a:spcAft>
        <a:buChar char="–"/>
        <a:defRPr sz="3300">
          <a:solidFill>
            <a:schemeClr val="bg1"/>
          </a:solidFill>
          <a:latin typeface="+mn-lt"/>
        </a:defRPr>
      </a:lvl4pPr>
      <a:lvl5pPr marL="3529788" indent="-381027" algn="l" rtl="0" fontAlgn="base">
        <a:spcBef>
          <a:spcPct val="20000"/>
        </a:spcBef>
        <a:spcAft>
          <a:spcPct val="0"/>
        </a:spcAft>
        <a:buChar char="»"/>
        <a:defRPr sz="3300">
          <a:solidFill>
            <a:schemeClr val="bg1"/>
          </a:solidFill>
          <a:latin typeface="+mn-lt"/>
        </a:defRPr>
      </a:lvl5pPr>
      <a:lvl6pPr marL="4291842" indent="-381027" algn="l" rtl="0" eaLnBrk="1" fontAlgn="base" hangingPunct="1">
        <a:spcBef>
          <a:spcPct val="20000"/>
        </a:spcBef>
        <a:spcAft>
          <a:spcPct val="0"/>
        </a:spcAft>
        <a:buChar char="»"/>
        <a:defRPr sz="3300">
          <a:solidFill>
            <a:schemeClr val="bg1"/>
          </a:solidFill>
          <a:latin typeface="+mn-lt"/>
        </a:defRPr>
      </a:lvl6pPr>
      <a:lvl7pPr marL="5053896" indent="-381027" algn="l" rtl="0" eaLnBrk="1" fontAlgn="base" hangingPunct="1">
        <a:spcBef>
          <a:spcPct val="20000"/>
        </a:spcBef>
        <a:spcAft>
          <a:spcPct val="0"/>
        </a:spcAft>
        <a:buChar char="»"/>
        <a:defRPr sz="3300">
          <a:solidFill>
            <a:schemeClr val="bg1"/>
          </a:solidFill>
          <a:latin typeface="+mn-lt"/>
        </a:defRPr>
      </a:lvl7pPr>
      <a:lvl8pPr marL="5815949" indent="-381027" algn="l" rtl="0" eaLnBrk="1" fontAlgn="base" hangingPunct="1">
        <a:spcBef>
          <a:spcPct val="20000"/>
        </a:spcBef>
        <a:spcAft>
          <a:spcPct val="0"/>
        </a:spcAft>
        <a:buChar char="»"/>
        <a:defRPr sz="3300">
          <a:solidFill>
            <a:schemeClr val="bg1"/>
          </a:solidFill>
          <a:latin typeface="+mn-lt"/>
        </a:defRPr>
      </a:lvl8pPr>
      <a:lvl9pPr marL="6578003" indent="-381027" algn="l" rtl="0" eaLnBrk="1" fontAlgn="base" hangingPunct="1">
        <a:spcBef>
          <a:spcPct val="20000"/>
        </a:spcBef>
        <a:spcAft>
          <a:spcPct val="0"/>
        </a:spcAft>
        <a:buChar char="»"/>
        <a:defRPr sz="33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53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07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161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213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267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320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374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428" algn="l" defTabSz="152410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0"/>
            <a:ext cx="157734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/>
        </p:nvGrpSpPr>
        <p:grpSpPr>
          <a:xfrm>
            <a:off x="17030700" y="9752207"/>
            <a:ext cx="1257301" cy="536392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E64AEE-68F4-EC1C-2656-CB22E33EB6EF}"/>
              </a:ext>
            </a:extLst>
          </p:cNvPr>
          <p:cNvGrpSpPr/>
          <p:nvPr userDrawn="1"/>
        </p:nvGrpSpPr>
        <p:grpSpPr>
          <a:xfrm>
            <a:off x="17030700" y="9752207"/>
            <a:ext cx="1257301" cy="536392"/>
            <a:chOff x="34061399" y="19504414"/>
            <a:chExt cx="2514601" cy="10727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AD83DF-A15F-ACFA-9101-96E9A033FA11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E41A7F-3B86-85DC-E56A-74E9466339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2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4" r:id="rId36"/>
    <p:sldLayoutId id="2147484225" r:id="rId37"/>
    <p:sldLayoutId id="2147484226" r:id="rId38"/>
    <p:sldLayoutId id="2147484227" r:id="rId39"/>
    <p:sldLayoutId id="2147484228" r:id="rId40"/>
    <p:sldLayoutId id="2147484109" r:id="rId41"/>
    <p:sldLayoutId id="2147484136" r:id="rId42"/>
    <p:sldLayoutId id="2147484138" r:id="rId43"/>
    <p:sldLayoutId id="2147484140" r:id="rId44"/>
    <p:sldLayoutId id="2147484142" r:id="rId45"/>
    <p:sldLayoutId id="2147484144" r:id="rId46"/>
    <p:sldLayoutId id="2147484146" r:id="rId47"/>
    <p:sldLayoutId id="2147484148" r:id="rId48"/>
    <p:sldLayoutId id="2147484149" r:id="rId49"/>
    <p:sldLayoutId id="2147484150" r:id="rId50"/>
    <p:sldLayoutId id="2147484151" r:id="rId51"/>
    <p:sldLayoutId id="2147484152" r:id="rId52"/>
    <p:sldLayoutId id="2147484153" r:id="rId53"/>
    <p:sldLayoutId id="2147484154" r:id="rId54"/>
    <p:sldLayoutId id="2147484155" r:id="rId55"/>
    <p:sldLayoutId id="2147484156" r:id="rId56"/>
    <p:sldLayoutId id="2147484157" r:id="rId57"/>
    <p:sldLayoutId id="2147484158" r:id="rId58"/>
    <p:sldLayoutId id="2147484159" r:id="rId59"/>
    <p:sldLayoutId id="2147484160" r:id="rId60"/>
    <p:sldLayoutId id="2147484161" r:id="rId61"/>
    <p:sldLayoutId id="2147484162" r:id="rId62"/>
    <p:sldLayoutId id="2147484163" r:id="rId63"/>
    <p:sldLayoutId id="2147484164" r:id="rId64"/>
    <p:sldLayoutId id="2147484165" r:id="rId65"/>
    <p:sldLayoutId id="2147484166" r:id="rId66"/>
    <p:sldLayoutId id="2147484167" r:id="rId67"/>
    <p:sldLayoutId id="2147484168" r:id="rId68"/>
    <p:sldLayoutId id="2147484169" r:id="rId69"/>
    <p:sldLayoutId id="2147484170" r:id="rId70"/>
    <p:sldLayoutId id="2147484171" r:id="rId71"/>
    <p:sldLayoutId id="2147484172" r:id="rId72"/>
    <p:sldLayoutId id="2147484173" r:id="rId73"/>
    <p:sldLayoutId id="2147484174" r:id="rId74"/>
    <p:sldLayoutId id="2147484175" r:id="rId75"/>
    <p:sldLayoutId id="2147484176" r:id="rId76"/>
    <p:sldLayoutId id="2147484178" r:id="rId77"/>
    <p:sldLayoutId id="2147484179" r:id="rId78"/>
    <p:sldLayoutId id="2147484180" r:id="rId79"/>
    <p:sldLayoutId id="2147484181" r:id="rId80"/>
    <p:sldLayoutId id="2147484182" r:id="rId81"/>
    <p:sldLayoutId id="2147484183" r:id="rId82"/>
    <p:sldLayoutId id="2147484185" r:id="rId83"/>
    <p:sldLayoutId id="2147484229" r:id="rId8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36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0"/>
            <a:ext cx="157734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/>
        </p:nvGrpSpPr>
        <p:grpSpPr>
          <a:xfrm>
            <a:off x="17030700" y="9752207"/>
            <a:ext cx="1257301" cy="536392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21697-BFE2-1C02-7547-8C74A2826642}"/>
              </a:ext>
            </a:extLst>
          </p:cNvPr>
          <p:cNvGrpSpPr/>
          <p:nvPr userDrawn="1"/>
        </p:nvGrpSpPr>
        <p:grpSpPr>
          <a:xfrm>
            <a:off x="17030700" y="9752207"/>
            <a:ext cx="1257301" cy="536392"/>
            <a:chOff x="34061399" y="19504414"/>
            <a:chExt cx="2514601" cy="10727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F51E71-19D5-4CEC-E5F4-E4EF7DB9F68F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345C1B0-3CA9-F4CC-D458-1B4660360F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61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  <p:sldLayoutId id="2147484242" r:id="rId12"/>
    <p:sldLayoutId id="2147484243" r:id="rId13"/>
    <p:sldLayoutId id="2147484244" r:id="rId14"/>
    <p:sldLayoutId id="2147484245" r:id="rId15"/>
    <p:sldLayoutId id="2147484246" r:id="rId16"/>
    <p:sldLayoutId id="2147484247" r:id="rId17"/>
    <p:sldLayoutId id="2147484248" r:id="rId18"/>
    <p:sldLayoutId id="2147484249" r:id="rId19"/>
    <p:sldLayoutId id="2147484250" r:id="rId20"/>
    <p:sldLayoutId id="2147484251" r:id="rId21"/>
    <p:sldLayoutId id="2147484252" r:id="rId22"/>
    <p:sldLayoutId id="2147484253" r:id="rId23"/>
    <p:sldLayoutId id="2147484254" r:id="rId24"/>
    <p:sldLayoutId id="2147484255" r:id="rId25"/>
    <p:sldLayoutId id="2147484256" r:id="rId26"/>
    <p:sldLayoutId id="2147484257" r:id="rId27"/>
    <p:sldLayoutId id="2147484258" r:id="rId28"/>
    <p:sldLayoutId id="2147484259" r:id="rId29"/>
    <p:sldLayoutId id="2147484260" r:id="rId30"/>
    <p:sldLayoutId id="2147484261" r:id="rId31"/>
    <p:sldLayoutId id="2147484262" r:id="rId32"/>
    <p:sldLayoutId id="2147484263" r:id="rId33"/>
    <p:sldLayoutId id="2147484264" r:id="rId34"/>
    <p:sldLayoutId id="2147484265" r:id="rId35"/>
    <p:sldLayoutId id="2147484266" r:id="rId36"/>
    <p:sldLayoutId id="2147484267" r:id="rId37"/>
    <p:sldLayoutId id="2147484268" r:id="rId38"/>
    <p:sldLayoutId id="2147484269" r:id="rId39"/>
    <p:sldLayoutId id="2147484270" r:id="rId40"/>
    <p:sldLayoutId id="2147484271" r:id="rId41"/>
    <p:sldLayoutId id="2147484272" r:id="rId42"/>
    <p:sldLayoutId id="2147484273" r:id="rId43"/>
    <p:sldLayoutId id="2147484274" r:id="rId44"/>
    <p:sldLayoutId id="2147484275" r:id="rId45"/>
    <p:sldLayoutId id="2147484276" r:id="rId46"/>
    <p:sldLayoutId id="2147484277" r:id="rId47"/>
    <p:sldLayoutId id="2147484278" r:id="rId48"/>
    <p:sldLayoutId id="2147484279" r:id="rId49"/>
    <p:sldLayoutId id="2147484280" r:id="rId50"/>
    <p:sldLayoutId id="2147484281" r:id="rId5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36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3.10555.pdf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arxiv.org/abs/1905.1194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r.berkeley.edu/blog/2020/03/05/compres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using-deepspeed-and-megatron-to-train-megatron-turing-nlg-530b-the-worlds-largest-and-most-powerful-generative-language-mode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imagen.research.google/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7.xml"/><Relationship Id="rId6" Type="http://schemas.openxmlformats.org/officeDocument/2006/relationships/hyperlink" Target="https://resources.nvidia.com/en-us-drug-discovery/gtcfall21-a31106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hyperlink" Target="https://arxiv.org/abs/2006.11477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cloudblogs.microsoft.com/opensource/2020/01/21/microsoft-onnx-open-source-optimizations-transformer-inference-gpu-cpu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eveloper.nvidia.com/blog/improving-int8-accuracy-using-quantization-aware-training-and-the-tao-toolki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docs.nvidia.com/deeplearning/tensorrt/developer-guide/index.html#enable-fusion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6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TensorRT/tree/release/8.2/demo/HuggingFac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TensorRT/tree/master/tools/pytorch-quantiza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5.png"/><Relationship Id="rId5" Type="http://schemas.openxmlformats.org/officeDocument/2006/relationships/image" Target="../media/image77.png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how-to-deploy-real-time-text-to-speech-applications-on-gpus-using-tensorr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8.png"/><Relationship Id="rId5" Type="http://schemas.openxmlformats.org/officeDocument/2006/relationships/image" Target="../media/image75.png"/><Relationship Id="rId4" Type="http://schemas.openxmlformats.org/officeDocument/2006/relationships/hyperlink" Target="https://developer.nvidia.com/blog/how-to-deploy-real-time-text-to-speech-applications-on-gpus-using-tensorrt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svg"/><Relationship Id="rId9" Type="http://schemas.openxmlformats.org/officeDocument/2006/relationships/image" Target="../media/image8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ytorch/TensorRT" TargetMode="External"/><Relationship Id="rId3" Type="http://schemas.openxmlformats.org/officeDocument/2006/relationships/image" Target="../media/image8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catalog.ngc.nvidia.com/orgs/nvidia/containers/tensorflow" TargetMode="External"/><Relationship Id="rId5" Type="http://schemas.openxmlformats.org/officeDocument/2006/relationships/hyperlink" Target="https://github.com/tensorflow/tensorrt" TargetMode="External"/><Relationship Id="rId10" Type="http://schemas.openxmlformats.org/officeDocument/2006/relationships/image" Target="../media/image75.png"/><Relationship Id="rId4" Type="http://schemas.openxmlformats.org/officeDocument/2006/relationships/image" Target="../media/image87.png"/><Relationship Id="rId9" Type="http://schemas.openxmlformats.org/officeDocument/2006/relationships/hyperlink" Target="https://catalog.ngc.nvidia.com/orgs/nvidia/containers/pytorch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apex/tree/master/apex/contrib/sparsit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microsoft.com/office/2007/relationships/hdphoto" Target="../media/hdphoto1.wdp"/><Relationship Id="rId17" Type="http://schemas.openxmlformats.org/officeDocument/2006/relationships/image" Target="../media/image102.jpe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0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19" Type="http://schemas.openxmlformats.org/officeDocument/2006/relationships/image" Target="../media/image104.jpe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27.pn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31.png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27.png"/><Relationship Id="rId4" Type="http://schemas.openxmlformats.org/officeDocument/2006/relationships/hyperlink" Target="https://github.com/triton-inference-server/model_analyzer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5.png"/><Relationship Id="rId21" Type="http://schemas.openxmlformats.org/officeDocument/2006/relationships/image" Target="../media/image1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27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3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60.png"/><Relationship Id="rId5" Type="http://schemas.openxmlformats.org/officeDocument/2006/relationships/image" Target="../media/image165.jpeg"/><Relationship Id="rId4" Type="http://schemas.openxmlformats.org/officeDocument/2006/relationships/image" Target="../media/image164.png"/><Relationship Id="rId9" Type="http://schemas.openxmlformats.org/officeDocument/2006/relationships/image" Target="../media/image1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67.png"/><Relationship Id="rId4" Type="http://schemas.openxmlformats.org/officeDocument/2006/relationships/image" Target="../media/image1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dcgm" TargetMode="External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62.png"/><Relationship Id="rId4" Type="http://schemas.openxmlformats.org/officeDocument/2006/relationships/image" Target="../media/image169.png"/><Relationship Id="rId9" Type="http://schemas.openxmlformats.org/officeDocument/2006/relationships/image" Target="../media/image1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hyperlink" Target="https://docs.nvidia.com/datacenter/dcgm/latest/dcgm-user-guide/integrating-with-dcgm.html" TargetMode="External"/><Relationship Id="rId7" Type="http://schemas.openxmlformats.org/officeDocument/2006/relationships/hyperlink" Target="https://grafana.com/grafana/dashboards/11578" TargetMode="External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www.influxdata.com/time-series-platform/telegraf/" TargetMode="External"/><Relationship Id="rId11" Type="http://schemas.openxmlformats.org/officeDocument/2006/relationships/image" Target="../media/image177.png"/><Relationship Id="rId5" Type="http://schemas.openxmlformats.org/officeDocument/2006/relationships/hyperlink" Target="https://devblogs.nvidia.com/gpu-telemetry-nvidia-dcgm/" TargetMode="External"/><Relationship Id="rId15" Type="http://schemas.openxmlformats.org/officeDocument/2006/relationships/image" Target="../media/image162.png"/><Relationship Id="rId10" Type="http://schemas.openxmlformats.org/officeDocument/2006/relationships/image" Target="../media/image176.png"/><Relationship Id="rId4" Type="http://schemas.openxmlformats.org/officeDocument/2006/relationships/hyperlink" Target="https://on-demand-gtc.gputechconf.com/gtcnew/sessionview.php?sessionName=dc8153-large-scale+ai+deployments+with+kubernetes+on+nvidia+gpus" TargetMode="External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hyperlink" Target="https://prometheus.io/" TargetMode="Externa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developer.nvidia.com/deep-learning-performance-training-inference" TargetMode="Externa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Part 3: Production Deployment</a:t>
            </a:r>
          </a:p>
        </p:txBody>
      </p:sp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Building Conversational 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568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B6D21-699D-4C63-811D-4E003E3559AB}"/>
              </a:ext>
            </a:extLst>
          </p:cNvPr>
          <p:cNvSpPr txBox="1"/>
          <p:nvPr/>
        </p:nvSpPr>
        <p:spPr>
          <a:xfrm>
            <a:off x="9043291" y="1489055"/>
            <a:ext cx="8724009" cy="800219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GB" sz="3000" dirty="0">
                <a:solidFill>
                  <a:srgbClr val="000000"/>
                </a:solidFill>
                <a:latin typeface="NVIDIA Sans"/>
              </a:rPr>
              <a:t> </a:t>
            </a:r>
            <a:endParaRPr lang="en-US" sz="30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76B900"/>
                </a:solidFill>
                <a:latin typeface="NVIDIA Sans"/>
              </a:rPr>
              <a:t>Lecture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Model Accuracy, Meeting Application Requirements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/>
                </a:solidFill>
                <a:latin typeface="NVIDIA Sans"/>
              </a:rPr>
              <a:t>The Right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Implementation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Model Optimization Techniques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a Single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Real-World Applications</a:t>
            </a:r>
          </a:p>
          <a:p>
            <a:pPr marL="761365" lvl="1" defTabSz="2286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76B900"/>
                </a:solidFill>
                <a:latin typeface="NVIDIA Sans"/>
              </a:rPr>
              <a:t>Lab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Making Kubernetes GPU-Aware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First GPU-Accelerated Application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Monitoring Your GPUs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Deploying Riva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Using Riva</a:t>
            </a:r>
            <a:endParaRPr lang="en-US" sz="3600" dirty="0">
              <a:solidFill>
                <a:srgbClr val="000000"/>
              </a:solidFill>
              <a:latin typeface="NVIDI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DAFB4-6ED9-195A-C60D-E63EBD61C3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70338"/>
            <a:ext cx="4500563" cy="2347912"/>
          </a:xfrm>
        </p:spPr>
        <p:txBody>
          <a:bodyPr/>
          <a:lstStyle/>
          <a:p>
            <a:r>
              <a:rPr lang="en-GB"/>
              <a:t>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47F7-C8AC-B83A-7BAB-4C2DAC5F473B}"/>
              </a:ext>
            </a:extLst>
          </p:cNvPr>
          <p:cNvSpPr txBox="1"/>
          <p:nvPr/>
        </p:nvSpPr>
        <p:spPr>
          <a:xfrm>
            <a:off x="9144000" y="313976"/>
            <a:ext cx="562449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76B900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Deploy (Part 3)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F0C2B-6F43-2965-63A8-175EE089A55D}"/>
              </a:ext>
            </a:extLst>
          </p:cNvPr>
          <p:cNvSpPr/>
          <p:nvPr/>
        </p:nvSpPr>
        <p:spPr>
          <a:xfrm>
            <a:off x="9800079" y="3480392"/>
            <a:ext cx="7563395" cy="588334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err="1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1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A048-C82F-47B7-80D5-C6AA29E5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 Selection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B58FE-25DF-4B88-A1BA-4D127AC0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Not all models are created equal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CEF0-40CB-4DFF-8605-E1C235007670}"/>
              </a:ext>
            </a:extLst>
          </p:cNvPr>
          <p:cNvSpPr txBox="1"/>
          <p:nvPr/>
        </p:nvSpPr>
        <p:spPr>
          <a:xfrm>
            <a:off x="202095" y="9701643"/>
            <a:ext cx="12421734" cy="5909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 Clark and Minh-Thang Luong and Quoc V. Le and Christopher D. Manning. ELECTRA: Pre-training Text Encoders as Discriminators Rather Than Generators. ICLR 2020</a:t>
            </a:r>
            <a:endParaRPr lang="en-US" sz="12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>
                <a:solidFill>
                  <a:schemeClr val="tx2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Mingxing Tan and Quoc V. Le “EfficientNet: Rethinking Model Scaling for Convolutional Neural Networks”. ICML 2019</a:t>
            </a:r>
          </a:p>
          <a:p>
            <a:pPr>
              <a:lnSpc>
                <a:spcPct val="90000"/>
              </a:lnSpc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D6134252-0213-6A1A-F1D8-1A981B244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705044" y="3639278"/>
            <a:ext cx="6117782" cy="383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ADE977-632D-D9CD-B659-ABAC1FBEBD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35" y="3475984"/>
            <a:ext cx="4938412" cy="39964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BB33EC-C372-9092-3216-C7EA078A6AD6}"/>
              </a:ext>
            </a:extLst>
          </p:cNvPr>
          <p:cNvSpPr txBox="1"/>
          <p:nvPr/>
        </p:nvSpPr>
        <p:spPr>
          <a:xfrm>
            <a:off x="14457247" y="3156330"/>
            <a:ext cx="64793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2000" b="1">
                <a:solidFill>
                  <a:schemeClr val="tx2"/>
                </a:solidFill>
                <a:latin typeface="Trebuchet MS" panose="020B0603020202020204" pitchFamily="34" charset="0"/>
              </a:rPr>
              <a:t>NLP</a:t>
            </a:r>
            <a:endParaRPr lang="en-US" sz="2000" b="1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821C41-4866-6CD8-DA92-2E7D74EFF433}"/>
              </a:ext>
            </a:extLst>
          </p:cNvPr>
          <p:cNvSpPr txBox="1"/>
          <p:nvPr/>
        </p:nvSpPr>
        <p:spPr>
          <a:xfrm>
            <a:off x="1662893" y="3137060"/>
            <a:ext cx="2547492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2000" b="1">
                <a:solidFill>
                  <a:schemeClr val="tx2"/>
                </a:solidFill>
                <a:latin typeface="Trebuchet MS" panose="020B0603020202020204" pitchFamily="34" charset="0"/>
              </a:rPr>
              <a:t>Image Classification</a:t>
            </a:r>
            <a:endParaRPr lang="en-US" sz="2000" b="1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A4EF8DD-2486-F21D-81EC-2D0A5B68D7D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482" y="3481879"/>
            <a:ext cx="5047685" cy="41231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1AE320-D23E-4588-B3F6-B7AD344EFFE3}"/>
              </a:ext>
            </a:extLst>
          </p:cNvPr>
          <p:cNvSpPr txBox="1"/>
          <p:nvPr/>
        </p:nvSpPr>
        <p:spPr>
          <a:xfrm>
            <a:off x="7575385" y="3137060"/>
            <a:ext cx="221727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2000" b="1">
                <a:solidFill>
                  <a:schemeClr val="tx2"/>
                </a:solidFill>
                <a:latin typeface="Trebuchet MS" panose="020B0603020202020204" pitchFamily="34" charset="0"/>
              </a:rPr>
              <a:t>Object detection</a:t>
            </a:r>
            <a:endParaRPr lang="en-US" sz="2000" b="1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B837FEE-9AFA-BE51-1825-BCECFE4FBD05}"/>
              </a:ext>
            </a:extLst>
          </p:cNvPr>
          <p:cNvSpPr/>
          <p:nvPr/>
        </p:nvSpPr>
        <p:spPr>
          <a:xfrm rot="8907969">
            <a:off x="2063713" y="5992111"/>
            <a:ext cx="285750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82A7A50-9F4E-3DCF-0807-EE23F6710F1D}"/>
              </a:ext>
            </a:extLst>
          </p:cNvPr>
          <p:cNvSpPr/>
          <p:nvPr/>
        </p:nvSpPr>
        <p:spPr>
          <a:xfrm rot="8907969">
            <a:off x="1052352" y="5527869"/>
            <a:ext cx="285750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2CB8CFD-8810-F557-7A24-367AEA382EA5}"/>
              </a:ext>
            </a:extLst>
          </p:cNvPr>
          <p:cNvSpPr/>
          <p:nvPr/>
        </p:nvSpPr>
        <p:spPr>
          <a:xfrm rot="8907969">
            <a:off x="14888322" y="3603892"/>
            <a:ext cx="285750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A9E047B-0590-7D23-4C75-F96FBF6A7638}"/>
              </a:ext>
            </a:extLst>
          </p:cNvPr>
          <p:cNvSpPr/>
          <p:nvPr/>
        </p:nvSpPr>
        <p:spPr>
          <a:xfrm rot="8907969">
            <a:off x="12635838" y="4058259"/>
            <a:ext cx="285750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E0C8DF8-CF3A-F868-32AB-77A78A0EB9D9}"/>
              </a:ext>
            </a:extLst>
          </p:cNvPr>
          <p:cNvSpPr/>
          <p:nvPr/>
        </p:nvSpPr>
        <p:spPr>
          <a:xfrm rot="8907969">
            <a:off x="9649785" y="4353639"/>
            <a:ext cx="285750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F8B02C2-CE3C-02E5-E87E-3B4F8D636F60}"/>
              </a:ext>
            </a:extLst>
          </p:cNvPr>
          <p:cNvSpPr/>
          <p:nvPr/>
        </p:nvSpPr>
        <p:spPr>
          <a:xfrm rot="8907969">
            <a:off x="6601785" y="4353638"/>
            <a:ext cx="285750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585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A048-C82F-47B7-80D5-C6AA29E5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 Selection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B58FE-25DF-4B88-A1BA-4D127AC0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Not all models respond in the same way to knowledge distillation, pruning, and quantization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91332-648F-476F-885B-DC7D0B9076B7}"/>
              </a:ext>
            </a:extLst>
          </p:cNvPr>
          <p:cNvSpPr/>
          <p:nvPr/>
        </p:nvSpPr>
        <p:spPr>
          <a:xfrm>
            <a:off x="0" y="9722744"/>
            <a:ext cx="16685080" cy="502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https://bair.berkeley.edu/blog/2020/03/05/compress/</a:t>
            </a:r>
            <a:endParaRPr lang="en-US" sz="1333">
              <a:solidFill>
                <a:schemeClr val="bg1"/>
              </a:solidFill>
            </a:endParaRPr>
          </a:p>
          <a:p>
            <a:r>
              <a:rPr lang="en-US" sz="1333">
                <a:solidFill>
                  <a:schemeClr val="bg1"/>
                </a:solidFill>
              </a:rPr>
              <a:t>Li, Z., Wallace, E., Shen, S., Lin, K., </a:t>
            </a:r>
            <a:r>
              <a:rPr lang="en-US" sz="1333" err="1">
                <a:solidFill>
                  <a:schemeClr val="bg1"/>
                </a:solidFill>
              </a:rPr>
              <a:t>Keutzer</a:t>
            </a:r>
            <a:r>
              <a:rPr lang="en-US" sz="1333">
                <a:solidFill>
                  <a:schemeClr val="bg1"/>
                </a:solidFill>
              </a:rPr>
              <a:t>, K., Klein, D., &amp; Gonzalez, J. E. (2020). Train large, then compress: Rethinking model size for efficient training and inference of transformers. </a:t>
            </a:r>
            <a:r>
              <a:rPr lang="en-US" sz="1333" err="1">
                <a:solidFill>
                  <a:schemeClr val="bg1"/>
                </a:solidFill>
              </a:rPr>
              <a:t>arXiv</a:t>
            </a:r>
            <a:r>
              <a:rPr lang="en-US" sz="1333">
                <a:solidFill>
                  <a:schemeClr val="bg1"/>
                </a:solidFill>
              </a:rPr>
              <a:t> preprint arXiv:2002.11794.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37DA6FF-3565-5973-9A2B-AF949F54B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32"/>
          <a:stretch/>
        </p:blipFill>
        <p:spPr bwMode="auto">
          <a:xfrm>
            <a:off x="10301289" y="3291138"/>
            <a:ext cx="6032838" cy="51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AE740D1-3D89-9FF5-889F-C73737BBE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310"/>
          <a:stretch/>
        </p:blipFill>
        <p:spPr bwMode="auto">
          <a:xfrm>
            <a:off x="2212164" y="3291138"/>
            <a:ext cx="5774549" cy="51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23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A048-C82F-47B7-80D5-C6AA29E5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 Selection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B58FE-25DF-4B88-A1BA-4D127AC0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Very large models are and will continue to be prevalent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9E8124-E806-71AF-E209-C3E7FFD30661}"/>
              </a:ext>
            </a:extLst>
          </p:cNvPr>
          <p:cNvGrpSpPr/>
          <p:nvPr/>
        </p:nvGrpSpPr>
        <p:grpSpPr>
          <a:xfrm>
            <a:off x="4225609" y="3036825"/>
            <a:ext cx="8140962" cy="4775347"/>
            <a:chOff x="3591890" y="3014031"/>
            <a:chExt cx="11097535" cy="646627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5247185-0CFA-F6E6-4E8F-ED909578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1796" y="4467015"/>
              <a:ext cx="8866108" cy="4584448"/>
            </a:xfrm>
            <a:prstGeom prst="line">
              <a:avLst/>
            </a:prstGeom>
            <a:ln w="38100">
              <a:solidFill>
                <a:srgbClr val="890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65255B-7E5B-79E5-295A-9ED6AF83B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1" y="8473432"/>
              <a:ext cx="2933700" cy="339091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065A99-84FF-C57A-FF9E-E909B74DC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0657" y="7309750"/>
              <a:ext cx="126000" cy="12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65FA52-D113-7CEF-F513-9E3BB3BD4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52414" y="7004951"/>
              <a:ext cx="126000" cy="12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D692F6-4619-22F6-80B9-AD6C09A870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74922" y="6524600"/>
              <a:ext cx="126000" cy="12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FE2BED-217C-590A-83F2-5CB22BF81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91554" y="5937063"/>
              <a:ext cx="126000" cy="12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18345A-D6BE-F5DC-5125-1087A9BEC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36631" y="5391690"/>
              <a:ext cx="126000" cy="12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8455BE-0160-FAFC-D1A3-5572D6DE0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82946" y="4995723"/>
              <a:ext cx="126000" cy="12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AE218D-2F00-671C-5C90-E58C33557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33317" y="4194263"/>
              <a:ext cx="126000" cy="12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4CFE65-5B02-D0BC-A962-2AE36E228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90616" y="3758834"/>
              <a:ext cx="126000" cy="12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CC7852-ED00-7CE3-2904-BD9B08C47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2392" y="8587840"/>
              <a:ext cx="9648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9C9BF6-941B-BB41-8793-821AA47845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6195" y="7548741"/>
              <a:ext cx="12600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3D528B-F71C-9DDC-2068-CBC9B8B659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4067" y="7572984"/>
              <a:ext cx="12600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058A5B-181C-2F0B-35AD-FADA4B91FD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4949" y="6821377"/>
              <a:ext cx="12600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85E03C3-8A43-A8E0-571F-A1FFAB138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7731" y="6336468"/>
              <a:ext cx="12600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1CF92C5-E8AB-39FD-5D65-9F3A897CF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7785" y="7516912"/>
              <a:ext cx="12600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71E473-3D3A-86BD-6DB3-8D9E3343F3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3857" y="7991430"/>
              <a:ext cx="12600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E4553E6-B00C-9C7C-A396-FC56D3127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64761" y="7938822"/>
              <a:ext cx="12600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51647A8-E14B-CC7E-3488-39E402E408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36806" y="6069990"/>
              <a:ext cx="12600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1066A0-D511-7739-C411-D5FE2C7D89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96925" y="5907193"/>
              <a:ext cx="126000" cy="126000"/>
            </a:xfrm>
            <a:prstGeom prst="ellipse">
              <a:avLst/>
            </a:prstGeom>
            <a:solidFill>
              <a:srgbClr val="890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BEBE5F-2545-42A8-99B4-06FF82DA7331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V="1">
              <a:off x="10763657" y="3777286"/>
              <a:ext cx="3534507" cy="353246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A634F3-C04B-2092-DB4C-203A352E56B6}"/>
                </a:ext>
              </a:extLst>
            </p:cNvPr>
            <p:cNvSpPr txBox="1"/>
            <p:nvPr/>
          </p:nvSpPr>
          <p:spPr>
            <a:xfrm>
              <a:off x="3967924" y="3014031"/>
              <a:ext cx="1260843" cy="211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10,000,000,000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494E4A-AFD6-EC16-D46E-DEDED67D3990}"/>
                </a:ext>
              </a:extLst>
            </p:cNvPr>
            <p:cNvSpPr txBox="1"/>
            <p:nvPr/>
          </p:nvSpPr>
          <p:spPr>
            <a:xfrm>
              <a:off x="4227963" y="4516441"/>
              <a:ext cx="1000807" cy="211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100,000,000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DA3569-7689-BD7E-EE8F-6006507BF41C}"/>
                </a:ext>
              </a:extLst>
            </p:cNvPr>
            <p:cNvSpPr txBox="1"/>
            <p:nvPr/>
          </p:nvSpPr>
          <p:spPr>
            <a:xfrm>
              <a:off x="4064072" y="3765238"/>
              <a:ext cx="1164696" cy="211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1,000,000,000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AA8ECD-3EBF-30CD-AED9-3C545503A267}"/>
                </a:ext>
              </a:extLst>
            </p:cNvPr>
            <p:cNvSpPr txBox="1"/>
            <p:nvPr/>
          </p:nvSpPr>
          <p:spPr>
            <a:xfrm>
              <a:off x="4324105" y="5267648"/>
              <a:ext cx="904660" cy="211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10,0000,00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B959AB-F405-880B-F568-A4A32CA9D3EA}"/>
                </a:ext>
              </a:extLst>
            </p:cNvPr>
            <p:cNvSpPr txBox="1"/>
            <p:nvPr/>
          </p:nvSpPr>
          <p:spPr>
            <a:xfrm>
              <a:off x="4420254" y="6018852"/>
              <a:ext cx="808514" cy="211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1,0000,00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CBEA22-4457-BBFE-321D-F7946FBF330C}"/>
                </a:ext>
              </a:extLst>
            </p:cNvPr>
            <p:cNvSpPr txBox="1"/>
            <p:nvPr/>
          </p:nvSpPr>
          <p:spPr>
            <a:xfrm>
              <a:off x="4584144" y="6770058"/>
              <a:ext cx="644625" cy="211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1000,00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752EAB-8F71-F448-A6AB-61A032F99C86}"/>
                </a:ext>
              </a:extLst>
            </p:cNvPr>
            <p:cNvSpPr txBox="1"/>
            <p:nvPr/>
          </p:nvSpPr>
          <p:spPr>
            <a:xfrm>
              <a:off x="4680291" y="7521263"/>
              <a:ext cx="548478" cy="211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100,00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5EF83C-1647-0BB9-0C31-3D9324F6B6CC}"/>
                </a:ext>
              </a:extLst>
            </p:cNvPr>
            <p:cNvSpPr txBox="1"/>
            <p:nvPr/>
          </p:nvSpPr>
          <p:spPr>
            <a:xfrm>
              <a:off x="4776438" y="8272469"/>
              <a:ext cx="452331" cy="211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10,00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3784F4-9053-6169-C6BD-318C7C26CD75}"/>
                </a:ext>
              </a:extLst>
            </p:cNvPr>
            <p:cNvSpPr txBox="1"/>
            <p:nvPr/>
          </p:nvSpPr>
          <p:spPr>
            <a:xfrm>
              <a:off x="4940326" y="9023676"/>
              <a:ext cx="288442" cy="211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7227E7-0912-D5D6-F850-3ED42A087103}"/>
                </a:ext>
              </a:extLst>
            </p:cNvPr>
            <p:cNvSpPr txBox="1"/>
            <p:nvPr/>
          </p:nvSpPr>
          <p:spPr>
            <a:xfrm rot="16200000">
              <a:off x="2440389" y="6181300"/>
              <a:ext cx="2515750" cy="21274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Training Compute (PetaFLOPS)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24611C-03CE-10AB-A878-F1B999D74477}"/>
                </a:ext>
              </a:extLst>
            </p:cNvPr>
            <p:cNvSpPr txBox="1"/>
            <p:nvPr/>
          </p:nvSpPr>
          <p:spPr>
            <a:xfrm>
              <a:off x="5770451" y="8283825"/>
              <a:ext cx="574700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AlexNet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A0A853-92B0-99BA-8BF5-D0A49721FF02}"/>
                </a:ext>
              </a:extLst>
            </p:cNvPr>
            <p:cNvSpPr txBox="1"/>
            <p:nvPr/>
          </p:nvSpPr>
          <p:spPr>
            <a:xfrm>
              <a:off x="7318159" y="7674210"/>
              <a:ext cx="493849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Resnet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B6268D-2D81-ADF6-E9A9-362619BFB581}"/>
                </a:ext>
              </a:extLst>
            </p:cNvPr>
            <p:cNvSpPr txBox="1"/>
            <p:nvPr/>
          </p:nvSpPr>
          <p:spPr>
            <a:xfrm>
              <a:off x="7111859" y="7327778"/>
              <a:ext cx="544108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VGG-19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2FB24F-8341-7B7C-3075-F175479F590E}"/>
                </a:ext>
              </a:extLst>
            </p:cNvPr>
            <p:cNvSpPr txBox="1"/>
            <p:nvPr/>
          </p:nvSpPr>
          <p:spPr>
            <a:xfrm>
              <a:off x="7965079" y="7237286"/>
              <a:ext cx="605292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Seq2Seq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F32890-2C55-974E-7688-66DE556C0A32}"/>
                </a:ext>
              </a:extLst>
            </p:cNvPr>
            <p:cNvSpPr txBox="1"/>
            <p:nvPr/>
          </p:nvSpPr>
          <p:spPr>
            <a:xfrm>
              <a:off x="7869547" y="6661009"/>
              <a:ext cx="867513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InceptionV3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E6D6150-AC2D-4BFF-AE17-D8CE91CDB9FD}"/>
                </a:ext>
              </a:extLst>
            </p:cNvPr>
            <p:cNvSpPr txBox="1"/>
            <p:nvPr/>
          </p:nvSpPr>
          <p:spPr>
            <a:xfrm>
              <a:off x="9899630" y="6275242"/>
              <a:ext cx="642441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Xception</a:t>
              </a:r>
              <a:endParaRPr kumimoji="0" lang="en-GB" sz="9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CDAD8B-EB96-EBD1-71F6-D8B0321E8342}"/>
                </a:ext>
              </a:extLst>
            </p:cNvPr>
            <p:cNvSpPr txBox="1"/>
            <p:nvPr/>
          </p:nvSpPr>
          <p:spPr>
            <a:xfrm>
              <a:off x="9875594" y="7420171"/>
              <a:ext cx="666477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ResNetXt</a:t>
              </a:r>
              <a:endParaRPr kumimoji="0" lang="en-GB" sz="9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0B1300-654D-E1C1-63E2-F3B8D63C8C1D}"/>
                </a:ext>
              </a:extLst>
            </p:cNvPr>
            <p:cNvSpPr txBox="1"/>
            <p:nvPr/>
          </p:nvSpPr>
          <p:spPr>
            <a:xfrm>
              <a:off x="8830594" y="7988252"/>
              <a:ext cx="950550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DenseNet201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10991C-349D-503C-ABC4-DEB3559FD781}"/>
                </a:ext>
              </a:extLst>
            </p:cNvPr>
            <p:cNvSpPr txBox="1"/>
            <p:nvPr/>
          </p:nvSpPr>
          <p:spPr>
            <a:xfrm>
              <a:off x="11063771" y="7861156"/>
              <a:ext cx="373665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ELMo</a:t>
              </a:r>
              <a:endParaRPr kumimoji="0" lang="en-GB" sz="9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602AD5-F221-4932-1EEC-CF64BE5BA6C5}"/>
                </a:ext>
              </a:extLst>
            </p:cNvPr>
            <p:cNvSpPr txBox="1"/>
            <p:nvPr/>
          </p:nvSpPr>
          <p:spPr>
            <a:xfrm>
              <a:off x="10944133" y="7389670"/>
              <a:ext cx="898106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Transformer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B647A48-393B-6CD9-6AAA-3C92580BE91B}"/>
                </a:ext>
              </a:extLst>
            </p:cNvPr>
            <p:cNvSpPr txBox="1"/>
            <p:nvPr/>
          </p:nvSpPr>
          <p:spPr>
            <a:xfrm>
              <a:off x="11412536" y="7046766"/>
              <a:ext cx="439220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GPT-1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E3F5CB9-F2EE-8ED7-3DA3-C09851497C24}"/>
                </a:ext>
              </a:extLst>
            </p:cNvPr>
            <p:cNvSpPr txBox="1"/>
            <p:nvPr/>
          </p:nvSpPr>
          <p:spPr>
            <a:xfrm>
              <a:off x="11706016" y="6584789"/>
              <a:ext cx="817255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BERT Large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4922A4-480E-4369-7C92-7521FBEB371B}"/>
                </a:ext>
              </a:extLst>
            </p:cNvPr>
            <p:cNvSpPr txBox="1"/>
            <p:nvPr/>
          </p:nvSpPr>
          <p:spPr>
            <a:xfrm>
              <a:off x="12621255" y="6157888"/>
              <a:ext cx="1116622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MoCo</a:t>
              </a: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 ResNet50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D9056D5-0E89-F0F0-8E39-7B45BB1F08B4}"/>
                </a:ext>
              </a:extLst>
            </p:cNvPr>
            <p:cNvSpPr txBox="1"/>
            <p:nvPr/>
          </p:nvSpPr>
          <p:spPr>
            <a:xfrm>
              <a:off x="13097343" y="5862638"/>
              <a:ext cx="935252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Wav2Vec 2.0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564D26-19E9-FC9A-84A2-C7CBBFBC5351}"/>
                </a:ext>
              </a:extLst>
            </p:cNvPr>
            <p:cNvSpPr txBox="1"/>
            <p:nvPr/>
          </p:nvSpPr>
          <p:spPr>
            <a:xfrm>
              <a:off x="11273645" y="5657840"/>
              <a:ext cx="434849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XLNet</a:t>
              </a:r>
              <a:endParaRPr kumimoji="0" lang="en-GB" sz="9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0F121A-DB64-5DD5-3C10-D72A98C14ED8}"/>
                </a:ext>
              </a:extLst>
            </p:cNvPr>
            <p:cNvSpPr txBox="1"/>
            <p:nvPr/>
          </p:nvSpPr>
          <p:spPr>
            <a:xfrm>
              <a:off x="11421620" y="5238741"/>
              <a:ext cx="677403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Megatron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3DE584-C291-6921-FD87-61665D6FB89B}"/>
                </a:ext>
              </a:extLst>
            </p:cNvPr>
            <p:cNvSpPr txBox="1"/>
            <p:nvPr/>
          </p:nvSpPr>
          <p:spPr>
            <a:xfrm>
              <a:off x="11301079" y="4862728"/>
              <a:ext cx="1171251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Microsoft T-NLG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DEB296-EA20-AF7C-7E4E-6E53075854B6}"/>
                </a:ext>
              </a:extLst>
            </p:cNvPr>
            <p:cNvSpPr txBox="1"/>
            <p:nvPr/>
          </p:nvSpPr>
          <p:spPr>
            <a:xfrm>
              <a:off x="12323638" y="4043567"/>
              <a:ext cx="439220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GPT-3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32F523-07C1-3D73-17D3-04A61C87278D}"/>
                </a:ext>
              </a:extLst>
            </p:cNvPr>
            <p:cNvSpPr txBox="1"/>
            <p:nvPr/>
          </p:nvSpPr>
          <p:spPr>
            <a:xfrm>
              <a:off x="12284361" y="3549739"/>
              <a:ext cx="1940432" cy="2065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Megatron-Turing NLG 530B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5DC30BF-5B3A-7D26-4D82-515BE836BB3C}"/>
                </a:ext>
              </a:extLst>
            </p:cNvPr>
            <p:cNvCxnSpPr>
              <a:cxnSpLocks/>
            </p:cNvCxnSpPr>
            <p:nvPr/>
          </p:nvCxnSpPr>
          <p:spPr>
            <a:xfrm>
              <a:off x="5351503" y="9147976"/>
              <a:ext cx="926640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2DD9C6-B61D-D820-CC90-80E1628729DB}"/>
                </a:ext>
              </a:extLst>
            </p:cNvPr>
            <p:cNvSpPr txBox="1"/>
            <p:nvPr/>
          </p:nvSpPr>
          <p:spPr>
            <a:xfrm>
              <a:off x="5931266" y="9267936"/>
              <a:ext cx="8758159" cy="21237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29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 2012        2013       2014        2015        2016       2017        2018       2019        2020        2021        2022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311AB6A-6B38-8228-BCD9-866C79E373BD}"/>
              </a:ext>
            </a:extLst>
          </p:cNvPr>
          <p:cNvSpPr txBox="1"/>
          <p:nvPr/>
        </p:nvSpPr>
        <p:spPr>
          <a:xfrm>
            <a:off x="12208048" y="3357444"/>
            <a:ext cx="1902518" cy="285591"/>
          </a:xfrm>
          <a:prstGeom prst="rect">
            <a:avLst/>
          </a:prstGeom>
          <a:solidFill>
            <a:srgbClr val="FFD04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1200" rIns="31200" rtlCol="0" anchor="ctr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Transformers: 275x / 2yrs</a:t>
            </a: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890C58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B87B26-AE84-ED8C-6846-816B72630B11}"/>
              </a:ext>
            </a:extLst>
          </p:cNvPr>
          <p:cNvSpPr txBox="1"/>
          <p:nvPr/>
        </p:nvSpPr>
        <p:spPr>
          <a:xfrm>
            <a:off x="12319624" y="4288435"/>
            <a:ext cx="1779223" cy="285591"/>
          </a:xfrm>
          <a:prstGeom prst="rect">
            <a:avLst/>
          </a:prstGeom>
          <a:solidFill>
            <a:srgbClr val="890C5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1200" rIns="31200" rtlCol="0" anchor="ctr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All AI Models: 25x / 2yrs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FEA277-2602-354B-05CB-B3D1DB0A28DC}"/>
              </a:ext>
            </a:extLst>
          </p:cNvPr>
          <p:cNvSpPr txBox="1"/>
          <p:nvPr/>
        </p:nvSpPr>
        <p:spPr>
          <a:xfrm>
            <a:off x="7672061" y="7016444"/>
            <a:ext cx="1670899" cy="285591"/>
          </a:xfrm>
          <a:prstGeom prst="rect">
            <a:avLst/>
          </a:prstGeom>
          <a:solidFill>
            <a:srgbClr val="0071C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1200" rIns="31200" rtlCol="0" anchor="ctr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Moore’s Law: 2x / 2yrs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E96C805-5A95-B641-8ED3-90CB29CDB77E}"/>
              </a:ext>
            </a:extLst>
          </p:cNvPr>
          <p:cNvSpPr>
            <a:spLocks noChangeAspect="1"/>
          </p:cNvSpPr>
          <p:nvPr/>
        </p:nvSpPr>
        <p:spPr>
          <a:xfrm>
            <a:off x="12151630" y="3907258"/>
            <a:ext cx="92431" cy="930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FDBED6-2EF6-69BB-3F6E-BEEC274B50EA}"/>
              </a:ext>
            </a:extLst>
          </p:cNvPr>
          <p:cNvSpPr txBox="1"/>
          <p:nvPr/>
        </p:nvSpPr>
        <p:spPr>
          <a:xfrm>
            <a:off x="12293999" y="3774823"/>
            <a:ext cx="330220" cy="15254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29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33">
                <a:solidFill>
                  <a:srgbClr val="000000"/>
                </a:solidFill>
                <a:latin typeface="Trebuchet MS" panose="020B0603020202020204" pitchFamily="34" charset="0"/>
              </a:rPr>
              <a:t>B</a:t>
            </a:r>
            <a:r>
              <a:rPr kumimoji="0" lang="en-GB" sz="9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loom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071840-C3C2-1701-7AFD-A883D105EC69}"/>
              </a:ext>
            </a:extLst>
          </p:cNvPr>
          <p:cNvSpPr txBox="1"/>
          <p:nvPr/>
        </p:nvSpPr>
        <p:spPr>
          <a:xfrm>
            <a:off x="120221" y="944125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Grand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https://developer.nvidia.com/blog/using-deepspeed-and-megatron-to-train-megatron-turing-nlg-530b-the-worlds-largest-and-most-powerful-generative-language-model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61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46588BB-FC6A-4C44-0749-5E3CAC60E5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GB" sz="4800"/>
              <a:t>Scaling</a:t>
            </a:r>
            <a:endParaRPr lang="en-US" sz="4800" b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D0B63D2-5F72-7421-6E79-1293EBD17468}"/>
              </a:ext>
            </a:extLst>
          </p:cNvPr>
          <p:cNvSpPr txBox="1">
            <a:spLocks/>
          </p:cNvSpPr>
          <p:nvPr/>
        </p:nvSpPr>
        <p:spPr bwMode="auto">
          <a:xfrm>
            <a:off x="1257300" y="1243584"/>
            <a:ext cx="15773400" cy="70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eaLnBrk="1" fontAlgn="base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eaLnBrk="1" fontAlgn="base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33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333">
                <a:solidFill>
                  <a:schemeClr val="bg1"/>
                </a:solidFill>
                <a:latin typeface="+mn-lt"/>
              </a:defRPr>
            </a:lvl4pPr>
            <a:lvl5pPr marL="3529612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45"/>
            <a:r>
              <a:rPr lang="en-US" sz="3000" kern="0" dirty="0">
                <a:solidFill>
                  <a:schemeClr val="tx2"/>
                </a:solidFill>
              </a:rPr>
              <a:t>Beyond Language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D027B-8CB0-184E-5F96-7663882DD868}"/>
              </a:ext>
            </a:extLst>
          </p:cNvPr>
          <p:cNvSpPr txBox="1"/>
          <p:nvPr/>
        </p:nvSpPr>
        <p:spPr>
          <a:xfrm>
            <a:off x="10689862" y="8996915"/>
            <a:ext cx="1370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rial" panose="020B0604020202020204" pitchFamily="34" charset="0"/>
                <a:hlinkClick r:id="rId3"/>
              </a:rPr>
              <a:t>Imagen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20B684C-FB0B-627A-B348-394454A13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817" y="2472372"/>
            <a:ext cx="6189561" cy="3081519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80593-1AD7-99D6-EEAF-E5A4F9BE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6817" y="6677741"/>
            <a:ext cx="4795611" cy="2220396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9EE23A-2F0F-6811-D688-DCBF2B763844}"/>
              </a:ext>
            </a:extLst>
          </p:cNvPr>
          <p:cNvSpPr txBox="1"/>
          <p:nvPr/>
        </p:nvSpPr>
        <p:spPr>
          <a:xfrm>
            <a:off x="2056817" y="9019998"/>
            <a:ext cx="1647237" cy="346249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/>
            <a:r>
              <a:rPr lang="en-GB" sz="1650">
                <a:solidFill>
                  <a:schemeClr val="tx2"/>
                </a:solidFill>
                <a:ea typeface="Times New Roman" panose="02020603050405020304" pitchFamily="18" charset="0"/>
                <a:cs typeface="Helvetica" panose="020B0604020202020204" pitchFamily="34" charset="0"/>
                <a:hlinkClick r:id="rId6"/>
              </a:rPr>
              <a:t>MegaMolBart</a:t>
            </a:r>
            <a:endParaRPr lang="en-GB" sz="1601">
              <a:solidFill>
                <a:schemeClr val="tx2"/>
              </a:solidFill>
              <a:ea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ADA776-C1EA-4FE2-40BE-3D121F7F37CB}"/>
              </a:ext>
            </a:extLst>
          </p:cNvPr>
          <p:cNvGrpSpPr/>
          <p:nvPr/>
        </p:nvGrpSpPr>
        <p:grpSpPr>
          <a:xfrm>
            <a:off x="10488708" y="2479150"/>
            <a:ext cx="7255899" cy="6442406"/>
            <a:chOff x="215660" y="1467390"/>
            <a:chExt cx="6601871" cy="54933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704E82-FC50-3CD4-02D2-2B488A29A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t="4366" r="480"/>
            <a:stretch/>
          </p:blipFill>
          <p:spPr>
            <a:xfrm>
              <a:off x="215660" y="1467390"/>
              <a:ext cx="6584113" cy="2547166"/>
            </a:xfrm>
            <a:prstGeom prst="roundRect">
              <a:avLst>
                <a:gd name="adj" fmla="val 875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7E26C4-E7E9-FBCB-329B-4096F52D0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4289"/>
            <a:stretch/>
          </p:blipFill>
          <p:spPr>
            <a:xfrm>
              <a:off x="215660" y="4014556"/>
              <a:ext cx="6601871" cy="2946232"/>
            </a:xfrm>
            <a:prstGeom prst="roundRect">
              <a:avLst>
                <a:gd name="adj" fmla="val 875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708C39-2D92-9CA0-E2C8-EA4F1133B222}"/>
              </a:ext>
            </a:extLst>
          </p:cNvPr>
          <p:cNvSpPr txBox="1"/>
          <p:nvPr/>
        </p:nvSpPr>
        <p:spPr>
          <a:xfrm>
            <a:off x="1963706" y="5700317"/>
            <a:ext cx="2417570" cy="3693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>
                <a:solidFill>
                  <a:schemeClr val="tx2"/>
                </a:solidFill>
                <a:hlinkClick r:id="rId9"/>
              </a:rPr>
              <a:t>wav2vec 2.0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69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9695"/>
    </mc:Choice>
    <mc:Fallback xmlns="">
      <p:transition advTm="89695"/>
    </mc:Fallback>
  </mc:AlternateContent>
  <p:extLst>
    <p:ext uri="{E180D4A7-C9FB-4DFB-919C-405C955672EB}">
      <p14:showEvtLst xmlns:p14="http://schemas.microsoft.com/office/powerpoint/2010/main">
        <p14:playEvt time="186" objId="5"/>
        <p14:stopEvt time="89695" objId="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B6D21-699D-4C63-811D-4E003E3559AB}"/>
              </a:ext>
            </a:extLst>
          </p:cNvPr>
          <p:cNvSpPr txBox="1"/>
          <p:nvPr/>
        </p:nvSpPr>
        <p:spPr>
          <a:xfrm>
            <a:off x="9043291" y="1489055"/>
            <a:ext cx="8724009" cy="800219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GB" sz="3000" dirty="0">
                <a:solidFill>
                  <a:srgbClr val="000000"/>
                </a:solidFill>
                <a:latin typeface="NVIDIA Sans"/>
              </a:rPr>
              <a:t> </a:t>
            </a:r>
            <a:endParaRPr lang="en-US" sz="30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76B900"/>
                </a:solidFill>
                <a:latin typeface="NVIDIA Sans"/>
              </a:rPr>
              <a:t>Lecture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Model Accuracy, Meeting Application Requirements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/>
                </a:solidFill>
                <a:latin typeface="NVIDIA Sans"/>
              </a:rPr>
              <a:t>The Right Implementation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Model Optimization Techniques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a Single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Real-World Applications</a:t>
            </a:r>
          </a:p>
          <a:p>
            <a:pPr marL="761365" lvl="1" defTabSz="2286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76B900"/>
                </a:solidFill>
                <a:latin typeface="NVIDIA Sans"/>
              </a:rPr>
              <a:t>Lab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Making Kubernetes GPU-Aware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First GPU-Accelerated Application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Monitoring Your GPUs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Deploying Riva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Using Riva</a:t>
            </a:r>
            <a:endParaRPr lang="en-US" sz="3600" dirty="0">
              <a:solidFill>
                <a:srgbClr val="000000"/>
              </a:solidFill>
              <a:latin typeface="NVIDI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DAFB4-6ED9-195A-C60D-E63EBD61C3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70338"/>
            <a:ext cx="4500563" cy="2347912"/>
          </a:xfrm>
        </p:spPr>
        <p:txBody>
          <a:bodyPr/>
          <a:lstStyle/>
          <a:p>
            <a:r>
              <a:rPr lang="en-GB"/>
              <a:t>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47F7-C8AC-B83A-7BAB-4C2DAC5F473B}"/>
              </a:ext>
            </a:extLst>
          </p:cNvPr>
          <p:cNvSpPr txBox="1"/>
          <p:nvPr/>
        </p:nvSpPr>
        <p:spPr>
          <a:xfrm>
            <a:off x="9144000" y="313976"/>
            <a:ext cx="562449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76B900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Deploy (Part 3)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F0C2B-6F43-2965-63A8-175EE089A55D}"/>
              </a:ext>
            </a:extLst>
          </p:cNvPr>
          <p:cNvSpPr/>
          <p:nvPr/>
        </p:nvSpPr>
        <p:spPr>
          <a:xfrm>
            <a:off x="9623597" y="3955366"/>
            <a:ext cx="7563395" cy="588281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err="1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A048-C82F-47B7-80D5-C6AA29E5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Code Quality Is Key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B58FE-25DF-4B88-A1BA-4D127AC0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Dramatic differences in model performance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5AFC03-338A-4875-9A82-5D9F495CEC9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25" y="3260725"/>
            <a:ext cx="10213975" cy="4968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13A05F-1FFF-4FA7-A827-0B472CF6F13B}"/>
              </a:ext>
            </a:extLst>
          </p:cNvPr>
          <p:cNvSpPr/>
          <p:nvPr/>
        </p:nvSpPr>
        <p:spPr>
          <a:xfrm>
            <a:off x="-95623" y="9902280"/>
            <a:ext cx="1218602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bg1"/>
                </a:solidFill>
                <a:hlinkClick r:id="rId4"/>
              </a:rPr>
              <a:t>https://cloudblogs.microsoft.com/opensource/2020/01/21/microsoft-onnx-open-source-optimizations-transformer-inference-gpu-cpu</a:t>
            </a:r>
            <a:r>
              <a:rPr lang="en-US" sz="15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8454E-71A8-4057-96B3-28044953BB1F}"/>
              </a:ext>
            </a:extLst>
          </p:cNvPr>
          <p:cNvSpPr/>
          <p:nvPr/>
        </p:nvSpPr>
        <p:spPr>
          <a:xfrm>
            <a:off x="5810776" y="2814972"/>
            <a:ext cx="4221027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>
                <a:solidFill>
                  <a:srgbClr val="76B900"/>
                </a:solidFill>
                <a:latin typeface="Trebuchet MS" panose="020B0603020202020204" pitchFamily="34" charset="0"/>
                <a:ea typeface="+mn-ea"/>
              </a:rPr>
              <a:t>3-layer BERT with 128 sequence length</a:t>
            </a:r>
            <a:endParaRPr lang="en-US" sz="2333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08CC78-8494-4F69-BE2D-7402707E37BC}"/>
              </a:ext>
            </a:extLst>
          </p:cNvPr>
          <p:cNvSpPr/>
          <p:nvPr/>
        </p:nvSpPr>
        <p:spPr>
          <a:xfrm rot="19465691" flipH="1">
            <a:off x="12392152" y="5672943"/>
            <a:ext cx="300037" cy="50006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F3DDFF-94EB-4ED1-8DA4-F17F1194200A}"/>
              </a:ext>
            </a:extLst>
          </p:cNvPr>
          <p:cNvSpPr/>
          <p:nvPr/>
        </p:nvSpPr>
        <p:spPr>
          <a:xfrm rot="19465691" flipH="1">
            <a:off x="12392152" y="6254227"/>
            <a:ext cx="300037" cy="50006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166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B6D21-699D-4C63-811D-4E003E3559AB}"/>
              </a:ext>
            </a:extLst>
          </p:cNvPr>
          <p:cNvSpPr txBox="1"/>
          <p:nvPr/>
        </p:nvSpPr>
        <p:spPr>
          <a:xfrm>
            <a:off x="9043291" y="1489055"/>
            <a:ext cx="8724009" cy="800219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GB" sz="3000" dirty="0">
                <a:solidFill>
                  <a:srgbClr val="000000"/>
                </a:solidFill>
                <a:latin typeface="NVIDIA Sans"/>
              </a:rPr>
              <a:t> </a:t>
            </a:r>
            <a:endParaRPr lang="en-US" sz="30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76B900"/>
                </a:solidFill>
                <a:latin typeface="NVIDIA Sans"/>
              </a:rPr>
              <a:t>Lecture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Model Accuracy, Meeting Application Requirements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Implementation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/>
                </a:solidFill>
                <a:latin typeface="NVIDIA Sans"/>
              </a:rPr>
              <a:t>Model Optimization Techniques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a Single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Real-World Applications</a:t>
            </a:r>
          </a:p>
          <a:p>
            <a:pPr marL="761365" lvl="1" defTabSz="2286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76B900"/>
                </a:solidFill>
                <a:latin typeface="NVIDIA Sans"/>
              </a:rPr>
              <a:t>Lab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Making Kubernetes GPU-Aware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First GPU-Accelerated Application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Monitoring Your GPUs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Deploying Riva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Using Riva</a:t>
            </a:r>
            <a:endParaRPr lang="en-US" sz="3600" dirty="0">
              <a:solidFill>
                <a:srgbClr val="000000"/>
              </a:solidFill>
              <a:latin typeface="NVIDI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DAFB4-6ED9-195A-C60D-E63EBD61C3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70338"/>
            <a:ext cx="4500563" cy="2347912"/>
          </a:xfrm>
        </p:spPr>
        <p:txBody>
          <a:bodyPr/>
          <a:lstStyle/>
          <a:p>
            <a:r>
              <a:rPr lang="en-GB"/>
              <a:t>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47F7-C8AC-B83A-7BAB-4C2DAC5F473B}"/>
              </a:ext>
            </a:extLst>
          </p:cNvPr>
          <p:cNvSpPr txBox="1"/>
          <p:nvPr/>
        </p:nvSpPr>
        <p:spPr>
          <a:xfrm>
            <a:off x="9144000" y="313976"/>
            <a:ext cx="562449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76B900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Deploy (Part 3)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F0C2B-6F43-2965-63A8-175EE089A55D}"/>
              </a:ext>
            </a:extLst>
          </p:cNvPr>
          <p:cNvSpPr/>
          <p:nvPr/>
        </p:nvSpPr>
        <p:spPr>
          <a:xfrm>
            <a:off x="9623598" y="4379494"/>
            <a:ext cx="7525414" cy="651711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err="1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5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Quantization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The idea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F9B3E-A846-4BEF-8B00-C48820B240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668" y="2296066"/>
            <a:ext cx="11747428" cy="3140240"/>
          </a:xfrm>
          <a:prstGeom prst="roundRect">
            <a:avLst>
              <a:gd name="adj" fmla="val 299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8C9D6-6247-44C5-9341-AE05C1D8E0B8}"/>
              </a:ext>
            </a:extLst>
          </p:cNvPr>
          <p:cNvSpPr txBox="1"/>
          <p:nvPr/>
        </p:nvSpPr>
        <p:spPr>
          <a:xfrm>
            <a:off x="0" y="9924635"/>
            <a:ext cx="10915039" cy="5355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4"/>
              </a:rPr>
              <a:t>https://developer.nvidia.com/blog/improving-int8-accuracy-using-quantization-aware-training-and-the-tao-toolkit/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026" name="Picture 2" descr="The diagram shows the range of the floating point integer on the top and its mapping to 8 bit signed integer between -128 to 127.">
            <a:extLst>
              <a:ext uri="{FF2B5EF4-FFF2-40B4-BE49-F238E27FC236}">
                <a16:creationId xmlns:a16="http://schemas.microsoft.com/office/drawing/2014/main" id="{751B0D87-6F39-D22F-7C1D-3AAE321D0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416" y="5840893"/>
            <a:ext cx="4408440" cy="3426431"/>
          </a:xfrm>
          <a:prstGeom prst="roundRect">
            <a:avLst>
              <a:gd name="adj" fmla="val 299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1536EE-2107-FA9D-5941-F32FBB16B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67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B153C2-FE14-764E-7B75-1AFEFFB15598}"/>
              </a:ext>
            </a:extLst>
          </p:cNvPr>
          <p:cNvGrpSpPr/>
          <p:nvPr/>
        </p:nvGrpSpPr>
        <p:grpSpPr>
          <a:xfrm>
            <a:off x="5602052" y="9424787"/>
            <a:ext cx="6941820" cy="424732"/>
            <a:chOff x="370833" y="9424787"/>
            <a:chExt cx="6941820" cy="424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97639-792F-4CF5-9877-B36CC8200B1A}"/>
                </a:ext>
              </a:extLst>
            </p:cNvPr>
            <p:cNvSpPr txBox="1"/>
            <p:nvPr/>
          </p:nvSpPr>
          <p:spPr>
            <a:xfrm>
              <a:off x="370833" y="9424787"/>
              <a:ext cx="6941820" cy="4247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kumimoji="0" lang="en-US" altLang="en-US" sz="1200" b="0" i="1" u="none" strike="noStrike" cap="none" normalizeH="0" baseline="0">
                  <a:ln>
                    <a:noFill/>
                  </a:ln>
                  <a:solidFill>
                    <a:srgbClr val="1A1A1A"/>
                  </a:solidFill>
                  <a:effectLst/>
                  <a:latin typeface="NVIDIA Sans" panose="020B0503020203020204" pitchFamily="34" charset="0"/>
                  <a:cs typeface="NVIDIA Sans" panose="020B0503020203020204" pitchFamily="34" charset="0"/>
                </a:rPr>
                <a:t>8-bit signed integer quantization of a floating-point tensor   </a:t>
              </a:r>
              <a:r>
                <a:rPr kumimoji="0" lang="en-US" altLang="en-US" sz="900" b="0" i="1" u="none" strike="noStrike" cap="none" normalizeH="0" baseline="0">
                  <a:ln>
                    <a:noFill/>
                  </a:ln>
                  <a:solidFill>
                    <a:srgbClr val="1A1A1A"/>
                  </a:solidFill>
                  <a:effectLst/>
                  <a:latin typeface="NVIDIA Sans" panose="020B0503020203020204" pitchFamily="34" charset="0"/>
                  <a:cs typeface="NVIDIA Sans" panose="020B0503020203020204" pitchFamily="34" charset="0"/>
                </a:rPr>
                <a:t>       </a:t>
              </a: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1A1A1A"/>
                  </a:solidFill>
                  <a:effectLst/>
                  <a:latin typeface="NVIDIA Sans" panose="020B0503020203020204" pitchFamily="34" charset="0"/>
                  <a:cs typeface="NVIDIA Sans" panose="020B0503020203020204" pitchFamily="34" charset="0"/>
                </a:rPr>
                <a:t>. </a:t>
              </a:r>
              <a:r>
                <a:rPr kumimoji="0" lang="en-US" altLang="en-US" sz="1200" b="0" i="1" u="none" strike="noStrike" cap="none" normalizeH="0" baseline="0">
                  <a:ln>
                    <a:noFill/>
                  </a:ln>
                  <a:solidFill>
                    <a:srgbClr val="1A1A1A"/>
                  </a:solidFill>
                  <a:effectLst/>
                  <a:latin typeface="NVIDIA Sans" panose="020B0503020203020204" pitchFamily="34" charset="0"/>
                  <a:cs typeface="NVIDIA Sans" panose="020B0503020203020204" pitchFamily="34" charset="0"/>
                </a:rPr>
                <a:t>The symmetric dynamic range of</a:t>
              </a: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1A1A1A"/>
                  </a:solidFill>
                  <a:effectLst/>
                  <a:latin typeface="NVIDIA Sans" panose="020B0503020203020204" pitchFamily="34" charset="0"/>
                  <a:cs typeface="NVIDIA Sans" panose="020B0503020203020204" pitchFamily="34" charset="0"/>
                </a:rPr>
                <a:t> </a:t>
              </a: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  <a:t>  </a:t>
              </a: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  <a:t>                                </a:t>
              </a: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1A1A1A"/>
                  </a:solidFill>
                  <a:effectLst/>
                  <a:latin typeface="NVIDIA Sans" panose="020B0503020203020204" pitchFamily="34" charset="0"/>
                  <a:cs typeface="NVIDIA Sans" panose="020B0503020203020204" pitchFamily="34" charset="0"/>
                </a:rPr>
                <a:t> </a:t>
              </a:r>
              <a:r>
                <a:rPr kumimoji="0" lang="en-US" altLang="en-US" sz="1200" b="0" i="1" u="none" strike="noStrike" cap="none" normalizeH="0" baseline="0">
                  <a:ln>
                    <a:noFill/>
                  </a:ln>
                  <a:solidFill>
                    <a:srgbClr val="1A1A1A"/>
                  </a:solidFill>
                  <a:effectLst/>
                  <a:latin typeface="NVIDIA Sans" panose="020B0503020203020204" pitchFamily="34" charset="0"/>
                  <a:cs typeface="NVIDIA Sans" panose="020B0503020203020204" pitchFamily="34" charset="0"/>
                </a:rPr>
                <a:t>is mapped through quantization to</a:t>
              </a: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1A1A1A"/>
                  </a:solidFill>
                  <a:effectLst/>
                  <a:latin typeface="NVIDIA Sans" panose="020B0503020203020204" pitchFamily="34" charset="0"/>
                  <a:cs typeface="NVIDIA Sans" panose="020B0503020203020204" pitchFamily="34" charset="0"/>
                </a:rPr>
                <a:t> [-128, 127].</a:t>
              </a: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28" name="Picture 4" descr="x_{f}">
              <a:extLst>
                <a:ext uri="{FF2B5EF4-FFF2-40B4-BE49-F238E27FC236}">
                  <a16:creationId xmlns:a16="http://schemas.microsoft.com/office/drawing/2014/main" id="{ACCF4E82-F361-038D-0CC4-F6871895C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328" y="9503802"/>
              <a:ext cx="152400" cy="13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x_{f} [-amax, amax]">
              <a:extLst>
                <a:ext uri="{FF2B5EF4-FFF2-40B4-BE49-F238E27FC236}">
                  <a16:creationId xmlns:a16="http://schemas.microsoft.com/office/drawing/2014/main" id="{7010ABAC-71B5-15D3-DF19-7BC37A0B8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217" y="9637153"/>
              <a:ext cx="1200150" cy="18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3940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304F-9779-43C4-91DF-350985F0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Quantization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94489-6150-4A9B-AE58-7A1B97B40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Approaches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6C01B7-53B7-4D93-AD84-2EB0081ADF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71" y="3412250"/>
            <a:ext cx="2617145" cy="6829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B9122E-1E56-44C6-93A4-24DA92819B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2504" y="3392661"/>
            <a:ext cx="2382288" cy="64407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949AEB-CA5B-402A-9A34-A1460F6537CD}"/>
              </a:ext>
            </a:extLst>
          </p:cNvPr>
          <p:cNvSpPr/>
          <p:nvPr/>
        </p:nvSpPr>
        <p:spPr>
          <a:xfrm>
            <a:off x="12534099" y="2774140"/>
            <a:ext cx="548579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67" kern="0">
                <a:solidFill>
                  <a:srgbClr val="76B900"/>
                </a:solidFill>
                <a:latin typeface="Trebuchet MS" panose="020B0603020202020204" pitchFamily="34" charset="0"/>
                <a:ea typeface="+mn-ea"/>
              </a:rPr>
              <a:t>Quantization-aware training (QAT)</a:t>
            </a:r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D7C19-5803-4DA2-B9FA-1FA2399C0420}"/>
              </a:ext>
            </a:extLst>
          </p:cNvPr>
          <p:cNvSpPr/>
          <p:nvPr/>
        </p:nvSpPr>
        <p:spPr>
          <a:xfrm>
            <a:off x="681213" y="2847995"/>
            <a:ext cx="504657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67" kern="0">
                <a:solidFill>
                  <a:srgbClr val="76B900"/>
                </a:solidFill>
                <a:latin typeface="Trebuchet MS" panose="020B0603020202020204" pitchFamily="34" charset="0"/>
                <a:ea typeface="+mn-ea"/>
              </a:rPr>
              <a:t>Post-training quantization(PTQ)</a:t>
            </a:r>
            <a:endParaRPr lang="en-US" sz="2000"/>
          </a:p>
        </p:txBody>
      </p:sp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E2A84F8B-57F6-4A4C-A8F4-B3E88216F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3823"/>
              </p:ext>
            </p:extLst>
          </p:nvPr>
        </p:nvGraphicFramePr>
        <p:xfrm>
          <a:off x="4746172" y="4258972"/>
          <a:ext cx="8984342" cy="510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42901503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74615054"/>
                    </a:ext>
                  </a:extLst>
                </a:gridCol>
                <a:gridCol w="4107542">
                  <a:extLst>
                    <a:ext uri="{9D8B030D-6E8A-4147-A177-3AD203B41FA5}">
                      <a16:colId xmlns:a16="http://schemas.microsoft.com/office/drawing/2014/main" val="2951397515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algn="ctr"/>
                      <a:r>
                        <a:rPr lang="en-GB" sz="2300" b="0">
                          <a:solidFill>
                            <a:schemeClr val="tx1"/>
                          </a:solidFill>
                        </a:rPr>
                        <a:t>Post-training quantization (PTQ)</a:t>
                      </a:r>
                    </a:p>
                  </a:txBody>
                  <a:tcPr marL="152400" marR="152400" marT="76200" marB="762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300" b="0" dirty="0">
                        <a:solidFill>
                          <a:schemeClr val="tx1"/>
                        </a:solidFill>
                      </a:endParaRPr>
                    </a:p>
                  </a:txBody>
                  <a:tcPr marL="152400" marR="1524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0">
                          <a:solidFill>
                            <a:schemeClr val="tx1"/>
                          </a:solidFill>
                        </a:rPr>
                        <a:t>Quantization-aware training (QAT)</a:t>
                      </a:r>
                    </a:p>
                  </a:txBody>
                  <a:tcPr marL="152400" marR="152400" marT="76200" marB="7620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41732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1700">
                          <a:solidFill>
                            <a:schemeClr val="bg1"/>
                          </a:solidFill>
                        </a:rPr>
                        <a:t>Start with a pretrained model and evaluate it on a calibration dataset.</a:t>
                      </a:r>
                    </a:p>
                  </a:txBody>
                  <a:tcPr marL="152400" marR="152400" marT="76200" marB="76200"/>
                </a:tc>
                <a:tc>
                  <a:txBody>
                    <a:bodyPr/>
                    <a:lstStyle/>
                    <a:p>
                      <a:endParaRPr lang="en-GB" sz="17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1524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>
                          <a:solidFill>
                            <a:schemeClr val="bg1"/>
                          </a:solidFill>
                        </a:rPr>
                        <a:t>Start with a pretrained model and introduce quantization ops at various layers</a:t>
                      </a:r>
                    </a:p>
                  </a:txBody>
                  <a:tcPr marL="152400" marR="152400" marT="76200" marB="76200"/>
                </a:tc>
                <a:extLst>
                  <a:ext uri="{0D108BD9-81ED-4DB2-BD59-A6C34878D82A}">
                    <a16:rowId xmlns:a16="http://schemas.microsoft.com/office/drawing/2014/main" val="329253781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1700">
                          <a:solidFill>
                            <a:schemeClr val="bg1"/>
                          </a:solidFill>
                        </a:rPr>
                        <a:t>Calibration data is used to calibrate the model. It can be a subset of training data. </a:t>
                      </a:r>
                    </a:p>
                  </a:txBody>
                  <a:tcPr marL="152400" marR="152400" marT="76200" marB="76200"/>
                </a:tc>
                <a:tc>
                  <a:txBody>
                    <a:bodyPr/>
                    <a:lstStyle/>
                    <a:p>
                      <a:endParaRPr lang="en-GB" sz="17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1524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>
                          <a:solidFill>
                            <a:schemeClr val="bg1"/>
                          </a:solidFill>
                        </a:rPr>
                        <a:t>Fine-tune it for a small number of epochs.</a:t>
                      </a:r>
                    </a:p>
                  </a:txBody>
                  <a:tcPr marL="152400" marR="152400" marT="76200" marB="76200"/>
                </a:tc>
                <a:extLst>
                  <a:ext uri="{0D108BD9-81ED-4DB2-BD59-A6C34878D82A}">
                    <a16:rowId xmlns:a16="http://schemas.microsoft.com/office/drawing/2014/main" val="132346048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1700">
                          <a:solidFill>
                            <a:schemeClr val="bg1"/>
                          </a:solidFill>
                        </a:rPr>
                        <a:t>Calculate dynamic ranges of weights and activations in the network to compute quantization parameters (q-params).</a:t>
                      </a:r>
                    </a:p>
                  </a:txBody>
                  <a:tcPr marL="152400" marR="152400" marT="76200" marB="76200"/>
                </a:tc>
                <a:tc>
                  <a:txBody>
                    <a:bodyPr/>
                    <a:lstStyle/>
                    <a:p>
                      <a:endParaRPr lang="en-GB" sz="17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1524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>
                          <a:solidFill>
                            <a:schemeClr val="bg1"/>
                          </a:solidFill>
                        </a:rPr>
                        <a:t>Simulates the quantization process that occurs during inference.</a:t>
                      </a:r>
                    </a:p>
                  </a:txBody>
                  <a:tcPr marL="152400" marR="152400" marT="76200" marB="76200"/>
                </a:tc>
                <a:extLst>
                  <a:ext uri="{0D108BD9-81ED-4DB2-BD59-A6C34878D82A}">
                    <a16:rowId xmlns:a16="http://schemas.microsoft.com/office/drawing/2014/main" val="2822123703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r>
                        <a:rPr lang="en-GB" sz="1700">
                          <a:solidFill>
                            <a:schemeClr val="bg1"/>
                          </a:solidFill>
                        </a:rPr>
                        <a:t>Quantize the network using q-params and run inference</a:t>
                      </a:r>
                    </a:p>
                  </a:txBody>
                  <a:tcPr marL="152400" marR="152400" marT="76200" marB="76200"/>
                </a:tc>
                <a:tc>
                  <a:txBody>
                    <a:bodyPr/>
                    <a:lstStyle/>
                    <a:p>
                      <a:endParaRPr lang="en-GB" sz="17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152400" marT="76200" marB="762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700" dirty="0">
                          <a:solidFill>
                            <a:schemeClr val="bg1"/>
                          </a:solidFill>
                        </a:rPr>
                        <a:t>The goal is to learn the q-params which can help to reduce the accuracy drop between the quantized model and pretrained model.</a:t>
                      </a:r>
                    </a:p>
                  </a:txBody>
                  <a:tcPr marL="152400" marR="152400" marT="76200" marB="76200"/>
                </a:tc>
                <a:extLst>
                  <a:ext uri="{0D108BD9-81ED-4DB2-BD59-A6C34878D82A}">
                    <a16:rowId xmlns:a16="http://schemas.microsoft.com/office/drawing/2014/main" val="1815584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332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96806"/>
              </p:ext>
            </p:extLst>
          </p:nvPr>
        </p:nvGraphicFramePr>
        <p:xfrm>
          <a:off x="9639300" y="3670300"/>
          <a:ext cx="7327901" cy="5712769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4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4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2964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8:50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9:00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Welcome</a:t>
                      </a: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964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9:00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10:00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Lecture 1</a:t>
                      </a: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964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10:00</a:t>
                      </a: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11:00</a:t>
                      </a: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Lab 1</a:t>
                      </a:r>
                      <a:endParaRPr lang="en-US" sz="2400" b="0" i="0" u="none" strike="noStrike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287244"/>
                  </a:ext>
                </a:extLst>
              </a:tr>
              <a:tr h="532964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11:00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11:15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Break</a:t>
                      </a: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964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11:15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12:15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Lecture 2</a:t>
                      </a: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964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12:15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13:15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lvl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Lab 2 </a:t>
                      </a: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964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13:15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14:00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lvl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break </a:t>
                      </a: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964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14:00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15:00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Lecture 3</a:t>
                      </a: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02433"/>
                  </a:ext>
                </a:extLst>
              </a:tr>
              <a:tr h="532964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15:00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16:00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lvl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Lab 3</a:t>
                      </a: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504049"/>
                  </a:ext>
                </a:extLst>
              </a:tr>
              <a:tr h="916093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16:00</a:t>
                      </a: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—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DINPro-Bold"/>
                        </a:rPr>
                        <a:t>17:00</a:t>
                      </a: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46567" marR="46567" marT="46567" marB="46567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lvl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DINPro-Bold"/>
                        </a:rPr>
                        <a:t>Assessment support</a:t>
                      </a:r>
                      <a:endParaRPr lang="en-US" sz="2400" b="0" i="0" u="none" strike="noStrike" kern="1200" baseline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DINPro-Bold"/>
                      </a:endParaRPr>
                    </a:p>
                  </a:txBody>
                  <a:tcPr marL="186267" marR="46567" marT="46567" marB="46567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13088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FA957DC-869A-0A94-4C20-336A28D3135B}"/>
              </a:ext>
            </a:extLst>
          </p:cNvPr>
          <p:cNvSpPr txBox="1"/>
          <p:nvPr/>
        </p:nvSpPr>
        <p:spPr>
          <a:xfrm>
            <a:off x="9762279" y="2511076"/>
            <a:ext cx="562449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rgbClr val="76B900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Course Timeline</a:t>
            </a:r>
          </a:p>
        </p:txBody>
      </p:sp>
    </p:spTree>
    <p:extLst>
      <p:ext uri="{BB962C8B-B14F-4D97-AF65-F5344CB8AC3E}">
        <p14:creationId xmlns:p14="http://schemas.microsoft.com/office/powerpoint/2010/main" val="389669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Quantization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Impact of model design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F91DD-364C-4611-B27C-4A4F60B6C7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0093" y="2479149"/>
            <a:ext cx="8541085" cy="5994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A8FD98-C88D-4766-BB67-33F9187EE46F}"/>
              </a:ext>
            </a:extLst>
          </p:cNvPr>
          <p:cNvSpPr/>
          <p:nvPr/>
        </p:nvSpPr>
        <p:spPr>
          <a:xfrm>
            <a:off x="5036695" y="4751627"/>
            <a:ext cx="8844197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3C176-171F-4B49-91ED-B49B255AA8D4}"/>
              </a:ext>
            </a:extLst>
          </p:cNvPr>
          <p:cNvSpPr/>
          <p:nvPr/>
        </p:nvSpPr>
        <p:spPr>
          <a:xfrm>
            <a:off x="5036695" y="5964582"/>
            <a:ext cx="8844197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3A7763-48CD-40CC-B590-198E7BE1E8B1}"/>
              </a:ext>
            </a:extLst>
          </p:cNvPr>
          <p:cNvSpPr/>
          <p:nvPr/>
        </p:nvSpPr>
        <p:spPr>
          <a:xfrm>
            <a:off x="5036695" y="8038404"/>
            <a:ext cx="8844197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334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Quantization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Impact of model design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FBBEA0-06F8-4B64-849F-B06FD132FB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68013" y="3336925"/>
            <a:ext cx="7519987" cy="6197600"/>
          </a:xfrm>
        </p:spPr>
        <p:txBody>
          <a:bodyPr/>
          <a:lstStyle/>
          <a:p>
            <a:pPr marL="571511" indent="-571511">
              <a:buFont typeface="Arial" panose="020B0604020202020204" pitchFamily="34" charset="0"/>
              <a:buChar char="•"/>
            </a:pPr>
            <a:r>
              <a:rPr lang="en-GB" sz="2000" err="1">
                <a:solidFill>
                  <a:schemeClr val="bg1"/>
                </a:solidFill>
              </a:rPr>
              <a:t>GeLU</a:t>
            </a:r>
            <a:r>
              <a:rPr lang="en-GB" sz="2000">
                <a:solidFill>
                  <a:schemeClr val="bg1"/>
                </a:solidFill>
              </a:rPr>
              <a:t> produces highly asymmetric range</a:t>
            </a:r>
          </a:p>
          <a:p>
            <a:pPr marL="571511" indent="-57151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Negative values between [-0.17,0]</a:t>
            </a:r>
          </a:p>
          <a:p>
            <a:pPr marL="571511" indent="-57151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All negative values clipped to 0 </a:t>
            </a:r>
          </a:p>
          <a:p>
            <a:pPr marL="571511" indent="-57151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GeLU10 allows to maintain negative values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A87AC-9874-4E33-B73E-5F8CB5C2A6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608" y="6501937"/>
            <a:ext cx="4103467" cy="3272955"/>
          </a:xfrm>
          <a:prstGeom prst="roundRect">
            <a:avLst>
              <a:gd name="adj" fmla="val 299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D50E1-4A9D-4293-9DE2-84F0D4BFF4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573" y="6423944"/>
            <a:ext cx="7519805" cy="1189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7FD5D-3F16-4C75-B951-3E31E58FEA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950" y="7613226"/>
            <a:ext cx="7581052" cy="1189185"/>
          </a:xfrm>
          <a:prstGeom prst="rect">
            <a:avLst/>
          </a:prstGeom>
        </p:spPr>
      </p:pic>
      <p:pic>
        <p:nvPicPr>
          <p:cNvPr id="2050" name="Picture 2" descr="Real-Time Natural Language Understanding with BERT Using TensorRT | NVIDIA  Technical Blog">
            <a:extLst>
              <a:ext uri="{FF2B5EF4-FFF2-40B4-BE49-F238E27FC236}">
                <a16:creationId xmlns:a16="http://schemas.microsoft.com/office/drawing/2014/main" id="{AF6E94B8-E773-2C6B-532F-542D93F0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7" y="2313175"/>
            <a:ext cx="8661835" cy="398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811700-D9FC-A051-C45F-3B88BEAC432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852342" y="4359349"/>
            <a:ext cx="1342895" cy="2142588"/>
          </a:xfrm>
          <a:prstGeom prst="straightConnector1">
            <a:avLst/>
          </a:prstGeom>
          <a:ln w="158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921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95EE-C912-4EB9-8229-B4C2B439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Model Pruning 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E2A70-B495-448E-8495-63CE890C0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 </a:t>
            </a:r>
            <a:endParaRPr lang="en-US"/>
          </a:p>
        </p:txBody>
      </p:sp>
      <p:sp>
        <p:nvSpPr>
          <p:cNvPr id="108" name="Content Placeholder 8">
            <a:extLst>
              <a:ext uri="{FF2B5EF4-FFF2-40B4-BE49-F238E27FC236}">
                <a16:creationId xmlns:a16="http://schemas.microsoft.com/office/drawing/2014/main" id="{20B3FF1B-BBB4-4ABE-9BDC-CC8F2D7622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1500" y="2762250"/>
            <a:ext cx="8001000" cy="6856413"/>
          </a:xfrm>
        </p:spPr>
        <p:txBody>
          <a:bodyPr/>
          <a:lstStyle/>
          <a:p>
            <a:pPr marL="0" indent="0" defTabSz="761970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GB" sz="2400">
                <a:solidFill>
                  <a:srgbClr val="76B900"/>
                </a:solidFill>
                <a:latin typeface="Trebuchet MS" panose="020B0603020202020204" pitchFamily="34" charset="0"/>
              </a:rPr>
              <a:t>The opportunity:</a:t>
            </a:r>
          </a:p>
          <a:p>
            <a:pPr marL="0" indent="0" defTabSz="1524030">
              <a:spcAft>
                <a:spcPts val="0"/>
              </a:spcAft>
              <a:buNone/>
            </a:pPr>
            <a:endParaRPr lang="en-GB" sz="1800">
              <a:solidFill>
                <a:srgbClr val="000000">
                  <a:lumMod val="85000"/>
                  <a:lumOff val="15000"/>
                </a:srgbClr>
              </a:solidFill>
              <a:latin typeface="Trebuchet MS"/>
            </a:endParaRPr>
          </a:p>
          <a:p>
            <a:pPr marL="476260" indent="-476260" defTabSz="152403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000000">
                    <a:lumMod val="85000"/>
                    <a:lumOff val="15000"/>
                  </a:srgbClr>
                </a:solidFill>
                <a:latin typeface="Trebuchet MS"/>
              </a:rPr>
              <a:t>Reduced memory bandwidth</a:t>
            </a:r>
          </a:p>
          <a:p>
            <a:pPr marL="476260" indent="-476260" defTabSz="152403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000000">
                    <a:lumMod val="85000"/>
                    <a:lumOff val="15000"/>
                  </a:srgbClr>
                </a:solidFill>
                <a:latin typeface="Trebuchet MS"/>
              </a:rPr>
              <a:t>Reduced memory footprint</a:t>
            </a:r>
          </a:p>
          <a:p>
            <a:pPr marL="476260" indent="-476260" defTabSz="152403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000000">
                    <a:lumMod val="85000"/>
                    <a:lumOff val="15000"/>
                  </a:srgbClr>
                </a:solidFill>
                <a:latin typeface="Trebuchet MS"/>
              </a:rPr>
              <a:t>Acceleration (especially in presence of hardware acceleration)</a:t>
            </a:r>
            <a:endParaRPr lang="en-US" sz="1800">
              <a:solidFill>
                <a:srgbClr val="000000">
                  <a:lumMod val="85000"/>
                  <a:lumOff val="15000"/>
                </a:srgbClr>
              </a:solidFill>
              <a:latin typeface="Trebuchet M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C9B617C-EDE2-4938-AA51-6E1660AC1CB4}"/>
              </a:ext>
            </a:extLst>
          </p:cNvPr>
          <p:cNvSpPr txBox="1"/>
          <p:nvPr/>
        </p:nvSpPr>
        <p:spPr>
          <a:xfrm>
            <a:off x="11127408" y="8827388"/>
            <a:ext cx="2655093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6 inputs, 6 neurons,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32 connections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A747546-3A94-49B8-B9A1-20E5660E8554}"/>
              </a:ext>
            </a:extLst>
          </p:cNvPr>
          <p:cNvSpPr txBox="1"/>
          <p:nvPr/>
        </p:nvSpPr>
        <p:spPr>
          <a:xfrm>
            <a:off x="15049707" y="8827388"/>
            <a:ext cx="2655093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6 inputs, 5 neurons,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24 connections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4C17D55-ED94-41C8-BF25-19538283614B}"/>
              </a:ext>
            </a:extLst>
          </p:cNvPr>
          <p:cNvGrpSpPr/>
          <p:nvPr/>
        </p:nvGrpSpPr>
        <p:grpSpPr>
          <a:xfrm>
            <a:off x="11105732" y="4861174"/>
            <a:ext cx="2909787" cy="3568865"/>
            <a:chOff x="2715650" y="2713511"/>
            <a:chExt cx="1846602" cy="2458202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298F9F9-EFF2-4160-8E13-8B2E2C9141EF}"/>
                </a:ext>
              </a:extLst>
            </p:cNvPr>
            <p:cNvCxnSpPr>
              <a:cxnSpLocks/>
              <a:stCxn id="223" idx="2"/>
              <a:endCxn id="236" idx="6"/>
            </p:cNvCxnSpPr>
            <p:nvPr/>
          </p:nvCxnSpPr>
          <p:spPr>
            <a:xfrm flipH="1" flipV="1">
              <a:off x="3049201" y="2878621"/>
              <a:ext cx="434059" cy="4243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65A75AC-278B-49C4-8190-668106C3D49B}"/>
                </a:ext>
              </a:extLst>
            </p:cNvPr>
            <p:cNvCxnSpPr>
              <a:cxnSpLocks/>
              <a:stCxn id="235" idx="6"/>
              <a:endCxn id="223" idx="2"/>
            </p:cNvCxnSpPr>
            <p:nvPr/>
          </p:nvCxnSpPr>
          <p:spPr>
            <a:xfrm flipV="1">
              <a:off x="3049201" y="3302958"/>
              <a:ext cx="434059" cy="12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1C06C24-2D98-48BD-A65D-7F3269AF99E1}"/>
                </a:ext>
              </a:extLst>
            </p:cNvPr>
            <p:cNvCxnSpPr>
              <a:cxnSpLocks/>
              <a:stCxn id="234" idx="6"/>
              <a:endCxn id="223" idx="2"/>
            </p:cNvCxnSpPr>
            <p:nvPr/>
          </p:nvCxnSpPr>
          <p:spPr>
            <a:xfrm flipV="1">
              <a:off x="3049201" y="3302958"/>
              <a:ext cx="434059" cy="4268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7690CE2-F282-453E-BD4E-266A7FCCD584}"/>
                </a:ext>
              </a:extLst>
            </p:cNvPr>
            <p:cNvCxnSpPr>
              <a:cxnSpLocks/>
              <a:stCxn id="233" idx="6"/>
              <a:endCxn id="223" idx="2"/>
            </p:cNvCxnSpPr>
            <p:nvPr/>
          </p:nvCxnSpPr>
          <p:spPr>
            <a:xfrm flipV="1">
              <a:off x="3049201" y="3302958"/>
              <a:ext cx="434059" cy="85245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584F49E-79CA-4B2C-AE7C-F208B1653DF3}"/>
                </a:ext>
              </a:extLst>
            </p:cNvPr>
            <p:cNvCxnSpPr>
              <a:cxnSpLocks/>
              <a:stCxn id="237" idx="6"/>
              <a:endCxn id="223" idx="2"/>
            </p:cNvCxnSpPr>
            <p:nvPr/>
          </p:nvCxnSpPr>
          <p:spPr>
            <a:xfrm flipV="1">
              <a:off x="3049201" y="3302958"/>
              <a:ext cx="434059" cy="127804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EE1AF28-7DCB-4B4C-BB52-AAC1F936F0AB}"/>
                </a:ext>
              </a:extLst>
            </p:cNvPr>
            <p:cNvCxnSpPr>
              <a:cxnSpLocks/>
              <a:stCxn id="238" idx="6"/>
              <a:endCxn id="223" idx="2"/>
            </p:cNvCxnSpPr>
            <p:nvPr/>
          </p:nvCxnSpPr>
          <p:spPr>
            <a:xfrm flipV="1">
              <a:off x="3049201" y="3302958"/>
              <a:ext cx="434059" cy="170364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D35D932-086F-4C41-ACD1-529365733BD4}"/>
                </a:ext>
              </a:extLst>
            </p:cNvPr>
            <p:cNvCxnSpPr>
              <a:cxnSpLocks/>
              <a:stCxn id="224" idx="2"/>
              <a:endCxn id="236" idx="6"/>
            </p:cNvCxnSpPr>
            <p:nvPr/>
          </p:nvCxnSpPr>
          <p:spPr>
            <a:xfrm flipH="1" flipV="1">
              <a:off x="3049201" y="2878621"/>
              <a:ext cx="434059" cy="85501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75BFE4A-2A80-4A39-A0D6-7DE85241FDF9}"/>
                </a:ext>
              </a:extLst>
            </p:cNvPr>
            <p:cNvCxnSpPr>
              <a:cxnSpLocks/>
              <a:stCxn id="224" idx="2"/>
              <a:endCxn id="235" idx="6"/>
            </p:cNvCxnSpPr>
            <p:nvPr/>
          </p:nvCxnSpPr>
          <p:spPr>
            <a:xfrm flipH="1" flipV="1">
              <a:off x="3049201" y="3304217"/>
              <a:ext cx="434059" cy="4294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99FB8B1-58E3-42E2-8FA3-3CC1FE1E78CF}"/>
                </a:ext>
              </a:extLst>
            </p:cNvPr>
            <p:cNvCxnSpPr>
              <a:cxnSpLocks/>
              <a:stCxn id="224" idx="2"/>
              <a:endCxn id="234" idx="6"/>
            </p:cNvCxnSpPr>
            <p:nvPr/>
          </p:nvCxnSpPr>
          <p:spPr>
            <a:xfrm flipH="1" flipV="1">
              <a:off x="3049201" y="3729813"/>
              <a:ext cx="434059" cy="381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10348D8-120F-4B45-832C-C80965CFB1C7}"/>
                </a:ext>
              </a:extLst>
            </p:cNvPr>
            <p:cNvCxnSpPr>
              <a:cxnSpLocks/>
              <a:stCxn id="224" idx="2"/>
              <a:endCxn id="233" idx="6"/>
            </p:cNvCxnSpPr>
            <p:nvPr/>
          </p:nvCxnSpPr>
          <p:spPr>
            <a:xfrm flipH="1">
              <a:off x="3049201" y="3733632"/>
              <a:ext cx="434059" cy="42177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8B8394A-0565-4C47-910B-EE6C5061ED43}"/>
                </a:ext>
              </a:extLst>
            </p:cNvPr>
            <p:cNvCxnSpPr>
              <a:cxnSpLocks/>
              <a:stCxn id="224" idx="2"/>
              <a:endCxn id="237" idx="6"/>
            </p:cNvCxnSpPr>
            <p:nvPr/>
          </p:nvCxnSpPr>
          <p:spPr>
            <a:xfrm flipH="1">
              <a:off x="3049201" y="3733632"/>
              <a:ext cx="434059" cy="84737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5FD3333-FEB3-49DE-AC27-66777AAB3DAA}"/>
                </a:ext>
              </a:extLst>
            </p:cNvPr>
            <p:cNvCxnSpPr>
              <a:cxnSpLocks/>
              <a:stCxn id="238" idx="6"/>
              <a:endCxn id="224" idx="2"/>
            </p:cNvCxnSpPr>
            <p:nvPr/>
          </p:nvCxnSpPr>
          <p:spPr>
            <a:xfrm flipV="1">
              <a:off x="3049201" y="3733632"/>
              <a:ext cx="434059" cy="12729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E83A4ED-C34D-41D8-8841-3C90431FAE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0931" y="2883414"/>
              <a:ext cx="465791" cy="16469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C3CDD4C-E14E-4DB8-A5ED-16CC3B85A9D4}"/>
                </a:ext>
              </a:extLst>
            </p:cNvPr>
            <p:cNvCxnSpPr>
              <a:cxnSpLocks/>
              <a:stCxn id="225" idx="2"/>
              <a:endCxn id="235" idx="6"/>
            </p:cNvCxnSpPr>
            <p:nvPr/>
          </p:nvCxnSpPr>
          <p:spPr>
            <a:xfrm flipH="1" flipV="1">
              <a:off x="3049201" y="3304217"/>
              <a:ext cx="439311" cy="127679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5C88E77-3875-45A1-BC9A-54085125ECA1}"/>
                </a:ext>
              </a:extLst>
            </p:cNvPr>
            <p:cNvCxnSpPr>
              <a:cxnSpLocks/>
              <a:stCxn id="225" idx="2"/>
              <a:endCxn id="234" idx="6"/>
            </p:cNvCxnSpPr>
            <p:nvPr/>
          </p:nvCxnSpPr>
          <p:spPr>
            <a:xfrm flipH="1" flipV="1">
              <a:off x="3049201" y="3729813"/>
              <a:ext cx="439311" cy="85119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CA0D624-6129-46E9-9D63-0AF932771CC9}"/>
                </a:ext>
              </a:extLst>
            </p:cNvPr>
            <p:cNvCxnSpPr>
              <a:cxnSpLocks/>
              <a:stCxn id="225" idx="2"/>
              <a:endCxn id="233" idx="6"/>
            </p:cNvCxnSpPr>
            <p:nvPr/>
          </p:nvCxnSpPr>
          <p:spPr>
            <a:xfrm flipH="1" flipV="1">
              <a:off x="3049201" y="4155409"/>
              <a:ext cx="439311" cy="4256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4A4D5C1-B2E6-4085-BBC7-790B61412BDF}"/>
                </a:ext>
              </a:extLst>
            </p:cNvPr>
            <p:cNvCxnSpPr>
              <a:cxnSpLocks/>
              <a:stCxn id="225" idx="2"/>
              <a:endCxn id="237" idx="6"/>
            </p:cNvCxnSpPr>
            <p:nvPr/>
          </p:nvCxnSpPr>
          <p:spPr>
            <a:xfrm flipH="1" flipV="1">
              <a:off x="3049201" y="4581005"/>
              <a:ext cx="439311" cy="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3343E03-F919-4775-967F-713CC2796162}"/>
                </a:ext>
              </a:extLst>
            </p:cNvPr>
            <p:cNvCxnSpPr>
              <a:cxnSpLocks/>
              <a:stCxn id="225" idx="2"/>
              <a:endCxn id="238" idx="6"/>
            </p:cNvCxnSpPr>
            <p:nvPr/>
          </p:nvCxnSpPr>
          <p:spPr>
            <a:xfrm flipH="1">
              <a:off x="3049201" y="4581009"/>
              <a:ext cx="439311" cy="42559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2779040-5F07-4DC9-8795-722B629893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2045" y="3321501"/>
              <a:ext cx="425174" cy="39373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3B7436A-64AE-465A-AD3A-81F7E88EA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2045" y="3715236"/>
              <a:ext cx="42517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AD9647C-47BA-4BC4-AACD-56D5B1CD9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9003" y="3715236"/>
              <a:ext cx="428216" cy="79388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DD29277-8355-4F3A-B4CA-26A4B7D50E27}"/>
                </a:ext>
              </a:extLst>
            </p:cNvPr>
            <p:cNvCxnSpPr>
              <a:cxnSpLocks/>
              <a:stCxn id="239" idx="2"/>
            </p:cNvCxnSpPr>
            <p:nvPr/>
          </p:nvCxnSpPr>
          <p:spPr>
            <a:xfrm flipH="1" flipV="1">
              <a:off x="3812046" y="3321503"/>
              <a:ext cx="410871" cy="83327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5CA89FB-9E66-4328-AD8F-400DE9971544}"/>
                </a:ext>
              </a:extLst>
            </p:cNvPr>
            <p:cNvCxnSpPr>
              <a:cxnSpLocks/>
              <a:stCxn id="239" idx="2"/>
              <a:endCxn id="224" idx="6"/>
            </p:cNvCxnSpPr>
            <p:nvPr/>
          </p:nvCxnSpPr>
          <p:spPr>
            <a:xfrm flipH="1" flipV="1">
              <a:off x="3816811" y="3733632"/>
              <a:ext cx="406106" cy="4211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2BC26ED-51E2-44CD-A67D-9B389E069AD7}"/>
                </a:ext>
              </a:extLst>
            </p:cNvPr>
            <p:cNvCxnSpPr>
              <a:cxnSpLocks/>
              <a:stCxn id="239" idx="2"/>
            </p:cNvCxnSpPr>
            <p:nvPr/>
          </p:nvCxnSpPr>
          <p:spPr>
            <a:xfrm flipH="1">
              <a:off x="3809004" y="4154780"/>
              <a:ext cx="413913" cy="3543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427F598-78F6-4A27-BD45-EAEB2880A0EE}"/>
                </a:ext>
              </a:extLst>
            </p:cNvPr>
            <p:cNvSpPr/>
            <p:nvPr/>
          </p:nvSpPr>
          <p:spPr>
            <a:xfrm>
              <a:off x="3483260" y="3137848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22B7B3A-FED1-466F-9609-B73FA0A18BF6}"/>
                </a:ext>
              </a:extLst>
            </p:cNvPr>
            <p:cNvSpPr/>
            <p:nvPr/>
          </p:nvSpPr>
          <p:spPr>
            <a:xfrm>
              <a:off x="3483260" y="3568522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68CFCD3F-8F6D-44E8-9DF5-AF5CA0D63249}"/>
                </a:ext>
              </a:extLst>
            </p:cNvPr>
            <p:cNvSpPr/>
            <p:nvPr/>
          </p:nvSpPr>
          <p:spPr>
            <a:xfrm>
              <a:off x="3488512" y="4415899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216A6977-AB97-4BA4-B7F7-AB891BFB13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0931" y="2886477"/>
              <a:ext cx="428857" cy="125593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56B773-4262-4887-AC3D-EDF4620C9510}"/>
                </a:ext>
              </a:extLst>
            </p:cNvPr>
            <p:cNvCxnSpPr>
              <a:cxnSpLocks/>
              <a:stCxn id="242" idx="2"/>
            </p:cNvCxnSpPr>
            <p:nvPr/>
          </p:nvCxnSpPr>
          <p:spPr>
            <a:xfrm flipH="1" flipV="1">
              <a:off x="3050931" y="3318399"/>
              <a:ext cx="432329" cy="83747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BC38007-8103-4AD6-835D-DE16BF728332}"/>
                </a:ext>
              </a:extLst>
            </p:cNvPr>
            <p:cNvCxnSpPr>
              <a:cxnSpLocks/>
              <a:stCxn id="242" idx="2"/>
            </p:cNvCxnSpPr>
            <p:nvPr/>
          </p:nvCxnSpPr>
          <p:spPr>
            <a:xfrm flipH="1" flipV="1">
              <a:off x="3050931" y="3725813"/>
              <a:ext cx="432329" cy="4300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5BE2A39-FB04-4B4A-9193-4B0289A57399}"/>
                </a:ext>
              </a:extLst>
            </p:cNvPr>
            <p:cNvCxnSpPr>
              <a:cxnSpLocks/>
              <a:stCxn id="242" idx="2"/>
              <a:endCxn id="233" idx="6"/>
            </p:cNvCxnSpPr>
            <p:nvPr/>
          </p:nvCxnSpPr>
          <p:spPr>
            <a:xfrm flipH="1" flipV="1">
              <a:off x="3049201" y="4155409"/>
              <a:ext cx="434059" cy="46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E925AF6-321C-438E-9554-793A4CBE4DD9}"/>
                </a:ext>
              </a:extLst>
            </p:cNvPr>
            <p:cNvCxnSpPr>
              <a:cxnSpLocks/>
              <a:stCxn id="242" idx="2"/>
            </p:cNvCxnSpPr>
            <p:nvPr/>
          </p:nvCxnSpPr>
          <p:spPr>
            <a:xfrm flipH="1">
              <a:off x="3049201" y="4155872"/>
              <a:ext cx="434059" cy="41595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DD17A2E-8260-4128-8613-48E7E2E2E702}"/>
                </a:ext>
              </a:extLst>
            </p:cNvPr>
            <p:cNvCxnSpPr>
              <a:cxnSpLocks/>
              <a:stCxn id="242" idx="2"/>
            </p:cNvCxnSpPr>
            <p:nvPr/>
          </p:nvCxnSpPr>
          <p:spPr>
            <a:xfrm flipH="1">
              <a:off x="3049201" y="4155872"/>
              <a:ext cx="434059" cy="84174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A56F9CE-0F39-43BA-AA89-2A31FC225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1955" y="4150080"/>
              <a:ext cx="434059" cy="207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98AB4CA-B97A-4F4F-8481-F5916D319A43}"/>
                </a:ext>
              </a:extLst>
            </p:cNvPr>
            <p:cNvSpPr/>
            <p:nvPr/>
          </p:nvSpPr>
          <p:spPr>
            <a:xfrm>
              <a:off x="2715650" y="3990299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BD98452-AAA0-42C9-B06F-FE6149ABE71F}"/>
                </a:ext>
              </a:extLst>
            </p:cNvPr>
            <p:cNvSpPr/>
            <p:nvPr/>
          </p:nvSpPr>
          <p:spPr>
            <a:xfrm>
              <a:off x="2715650" y="3564703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3579EFE-FFA5-40DC-988D-DD8A4195B623}"/>
                </a:ext>
              </a:extLst>
            </p:cNvPr>
            <p:cNvSpPr/>
            <p:nvPr/>
          </p:nvSpPr>
          <p:spPr>
            <a:xfrm>
              <a:off x="2715650" y="3139107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12AE43A-4277-49C3-B05A-E58F6EDBA1CE}"/>
                </a:ext>
              </a:extLst>
            </p:cNvPr>
            <p:cNvSpPr/>
            <p:nvPr/>
          </p:nvSpPr>
          <p:spPr>
            <a:xfrm>
              <a:off x="2715650" y="2713511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502773CB-0CBF-4784-A70F-7356899F61B9}"/>
                </a:ext>
              </a:extLst>
            </p:cNvPr>
            <p:cNvSpPr/>
            <p:nvPr/>
          </p:nvSpPr>
          <p:spPr>
            <a:xfrm>
              <a:off x="2715650" y="4415895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2A533C3-32A9-4076-BD22-E2DA86D38037}"/>
                </a:ext>
              </a:extLst>
            </p:cNvPr>
            <p:cNvSpPr/>
            <p:nvPr/>
          </p:nvSpPr>
          <p:spPr>
            <a:xfrm>
              <a:off x="2715650" y="4841493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46E30FF-5C29-4B52-8E0B-BD01CD51BE56}"/>
                </a:ext>
              </a:extLst>
            </p:cNvPr>
            <p:cNvSpPr/>
            <p:nvPr/>
          </p:nvSpPr>
          <p:spPr>
            <a:xfrm>
              <a:off x="4222917" y="3989670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250CFC3-54EA-470A-A932-B725C5ADE9E5}"/>
                </a:ext>
              </a:extLst>
            </p:cNvPr>
            <p:cNvCxnSpPr>
              <a:cxnSpLocks/>
              <a:stCxn id="241" idx="2"/>
              <a:endCxn id="242" idx="6"/>
            </p:cNvCxnSpPr>
            <p:nvPr/>
          </p:nvCxnSpPr>
          <p:spPr>
            <a:xfrm flipH="1">
              <a:off x="3816811" y="3728553"/>
              <a:ext cx="411890" cy="42731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F892E5A9-83D2-4D34-8CA9-D8973072FAD1}"/>
                </a:ext>
              </a:extLst>
            </p:cNvPr>
            <p:cNvSpPr/>
            <p:nvPr/>
          </p:nvSpPr>
          <p:spPr>
            <a:xfrm>
              <a:off x="4228701" y="3563443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D83D4089-DC93-4A63-8692-CD596D209BAE}"/>
                </a:ext>
              </a:extLst>
            </p:cNvPr>
            <p:cNvSpPr/>
            <p:nvPr/>
          </p:nvSpPr>
          <p:spPr>
            <a:xfrm>
              <a:off x="3483260" y="3990762"/>
              <a:ext cx="333551" cy="33022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7F8D157-46D5-4A54-9AF9-9D0BE5938B33}"/>
              </a:ext>
            </a:extLst>
          </p:cNvPr>
          <p:cNvGrpSpPr/>
          <p:nvPr/>
        </p:nvGrpSpPr>
        <p:grpSpPr>
          <a:xfrm>
            <a:off x="15049707" y="4876891"/>
            <a:ext cx="2827888" cy="3596548"/>
            <a:chOff x="2715650" y="2713511"/>
            <a:chExt cx="1846602" cy="2458202"/>
          </a:xfrm>
        </p:grpSpPr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7531C51-690C-419A-9FE0-13BA31E5540B}"/>
                </a:ext>
              </a:extLst>
            </p:cNvPr>
            <p:cNvCxnSpPr>
              <a:cxnSpLocks/>
              <a:stCxn id="268" idx="2"/>
              <a:endCxn id="274" idx="6"/>
            </p:cNvCxnSpPr>
            <p:nvPr/>
          </p:nvCxnSpPr>
          <p:spPr>
            <a:xfrm flipH="1" flipV="1">
              <a:off x="3049201" y="2878621"/>
              <a:ext cx="434059" cy="4243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6CC713C-8E11-4C8B-B2D5-265954F7816B}"/>
                </a:ext>
              </a:extLst>
            </p:cNvPr>
            <p:cNvCxnSpPr>
              <a:cxnSpLocks/>
              <a:stCxn id="273" idx="6"/>
              <a:endCxn id="268" idx="2"/>
            </p:cNvCxnSpPr>
            <p:nvPr/>
          </p:nvCxnSpPr>
          <p:spPr>
            <a:xfrm flipV="1">
              <a:off x="3049201" y="3302958"/>
              <a:ext cx="434059" cy="12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35F43CC-5D5D-43BC-B2DD-D71F6556FB1B}"/>
                </a:ext>
              </a:extLst>
            </p:cNvPr>
            <p:cNvCxnSpPr>
              <a:cxnSpLocks/>
              <a:stCxn id="272" idx="6"/>
              <a:endCxn id="268" idx="2"/>
            </p:cNvCxnSpPr>
            <p:nvPr/>
          </p:nvCxnSpPr>
          <p:spPr>
            <a:xfrm flipV="1">
              <a:off x="3049201" y="3302958"/>
              <a:ext cx="434059" cy="4268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CE1310E-316D-487C-BB6D-9CF45B1ED652}"/>
                </a:ext>
              </a:extLst>
            </p:cNvPr>
            <p:cNvCxnSpPr>
              <a:cxnSpLocks/>
              <a:stCxn id="271" idx="6"/>
              <a:endCxn id="268" idx="2"/>
            </p:cNvCxnSpPr>
            <p:nvPr/>
          </p:nvCxnSpPr>
          <p:spPr>
            <a:xfrm flipV="1">
              <a:off x="3049201" y="3302958"/>
              <a:ext cx="434059" cy="85245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65E1CEE5-D808-487A-88BD-68F9C8BF7CFB}"/>
                </a:ext>
              </a:extLst>
            </p:cNvPr>
            <p:cNvCxnSpPr>
              <a:cxnSpLocks/>
              <a:stCxn id="275" idx="6"/>
              <a:endCxn id="268" idx="2"/>
            </p:cNvCxnSpPr>
            <p:nvPr/>
          </p:nvCxnSpPr>
          <p:spPr>
            <a:xfrm flipV="1">
              <a:off x="3049201" y="3302958"/>
              <a:ext cx="434059" cy="127804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1AB3A61-0524-4587-81DA-BB2B32A602E1}"/>
                </a:ext>
              </a:extLst>
            </p:cNvPr>
            <p:cNvCxnSpPr>
              <a:cxnSpLocks/>
              <a:stCxn id="276" idx="6"/>
              <a:endCxn id="268" idx="2"/>
            </p:cNvCxnSpPr>
            <p:nvPr/>
          </p:nvCxnSpPr>
          <p:spPr>
            <a:xfrm flipV="1">
              <a:off x="3049201" y="3302958"/>
              <a:ext cx="434059" cy="170364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7593548-FEF4-4C70-94BE-B3637B5484F5}"/>
                </a:ext>
              </a:extLst>
            </p:cNvPr>
            <p:cNvCxnSpPr>
              <a:cxnSpLocks/>
              <a:stCxn id="269" idx="2"/>
              <a:endCxn id="274" idx="6"/>
            </p:cNvCxnSpPr>
            <p:nvPr/>
          </p:nvCxnSpPr>
          <p:spPr>
            <a:xfrm flipH="1" flipV="1">
              <a:off x="3049201" y="2878621"/>
              <a:ext cx="434059" cy="85501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FA6A665-CEA6-4760-973F-4B7CB970820D}"/>
                </a:ext>
              </a:extLst>
            </p:cNvPr>
            <p:cNvCxnSpPr>
              <a:cxnSpLocks/>
              <a:stCxn id="269" idx="2"/>
              <a:endCxn id="273" idx="6"/>
            </p:cNvCxnSpPr>
            <p:nvPr/>
          </p:nvCxnSpPr>
          <p:spPr>
            <a:xfrm flipH="1" flipV="1">
              <a:off x="3049201" y="3304217"/>
              <a:ext cx="434059" cy="4294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A862C42-8CA7-4E75-9515-4C53A5D766FA}"/>
                </a:ext>
              </a:extLst>
            </p:cNvPr>
            <p:cNvCxnSpPr>
              <a:cxnSpLocks/>
              <a:stCxn id="269" idx="2"/>
              <a:endCxn id="272" idx="6"/>
            </p:cNvCxnSpPr>
            <p:nvPr/>
          </p:nvCxnSpPr>
          <p:spPr>
            <a:xfrm flipH="1" flipV="1">
              <a:off x="3049201" y="3729813"/>
              <a:ext cx="434059" cy="381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3A36448-4A8A-413E-88E8-D1D4975AE3D4}"/>
                </a:ext>
              </a:extLst>
            </p:cNvPr>
            <p:cNvCxnSpPr>
              <a:cxnSpLocks/>
              <a:stCxn id="269" idx="2"/>
              <a:endCxn id="271" idx="6"/>
            </p:cNvCxnSpPr>
            <p:nvPr/>
          </p:nvCxnSpPr>
          <p:spPr>
            <a:xfrm flipH="1">
              <a:off x="3049201" y="3733632"/>
              <a:ext cx="434059" cy="42177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4C22EE4-71B1-47EE-BD4E-7EE97F6920C3}"/>
                </a:ext>
              </a:extLst>
            </p:cNvPr>
            <p:cNvCxnSpPr>
              <a:cxnSpLocks/>
              <a:stCxn id="269" idx="2"/>
              <a:endCxn id="275" idx="6"/>
            </p:cNvCxnSpPr>
            <p:nvPr/>
          </p:nvCxnSpPr>
          <p:spPr>
            <a:xfrm flipH="1">
              <a:off x="3049201" y="3733632"/>
              <a:ext cx="434059" cy="84737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BDF34BCE-DBCA-4B5E-AAC6-F80E3884E513}"/>
                </a:ext>
              </a:extLst>
            </p:cNvPr>
            <p:cNvCxnSpPr>
              <a:cxnSpLocks/>
              <a:stCxn id="276" idx="6"/>
              <a:endCxn id="269" idx="2"/>
            </p:cNvCxnSpPr>
            <p:nvPr/>
          </p:nvCxnSpPr>
          <p:spPr>
            <a:xfrm flipV="1">
              <a:off x="3049201" y="3733632"/>
              <a:ext cx="434059" cy="12729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DF0D009-47E2-48AE-9881-C90D25A26D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0931" y="2883414"/>
              <a:ext cx="465791" cy="16469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6D464E3-0DA9-4719-B4C5-BD813C589354}"/>
                </a:ext>
              </a:extLst>
            </p:cNvPr>
            <p:cNvCxnSpPr>
              <a:cxnSpLocks/>
              <a:stCxn id="270" idx="2"/>
              <a:endCxn id="273" idx="6"/>
            </p:cNvCxnSpPr>
            <p:nvPr/>
          </p:nvCxnSpPr>
          <p:spPr>
            <a:xfrm flipH="1" flipV="1">
              <a:off x="3049201" y="3304217"/>
              <a:ext cx="439311" cy="127679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E142775-21F8-4133-B313-BFF01EA9B863}"/>
                </a:ext>
              </a:extLst>
            </p:cNvPr>
            <p:cNvCxnSpPr>
              <a:cxnSpLocks/>
              <a:stCxn id="270" idx="2"/>
              <a:endCxn id="272" idx="6"/>
            </p:cNvCxnSpPr>
            <p:nvPr/>
          </p:nvCxnSpPr>
          <p:spPr>
            <a:xfrm flipH="1" flipV="1">
              <a:off x="3049201" y="3729813"/>
              <a:ext cx="439311" cy="85119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C4C0735-AA9E-4775-B1C2-8401D5FDC07B}"/>
                </a:ext>
              </a:extLst>
            </p:cNvPr>
            <p:cNvCxnSpPr>
              <a:cxnSpLocks/>
              <a:stCxn id="270" idx="2"/>
              <a:endCxn id="271" idx="6"/>
            </p:cNvCxnSpPr>
            <p:nvPr/>
          </p:nvCxnSpPr>
          <p:spPr>
            <a:xfrm flipH="1" flipV="1">
              <a:off x="3049201" y="4155409"/>
              <a:ext cx="439311" cy="4256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A28597DA-BE72-4BD9-9CC7-A79BBD0DDEEE}"/>
                </a:ext>
              </a:extLst>
            </p:cNvPr>
            <p:cNvCxnSpPr>
              <a:cxnSpLocks/>
              <a:stCxn id="270" idx="2"/>
              <a:endCxn id="275" idx="6"/>
            </p:cNvCxnSpPr>
            <p:nvPr/>
          </p:nvCxnSpPr>
          <p:spPr>
            <a:xfrm flipH="1" flipV="1">
              <a:off x="3049201" y="4581005"/>
              <a:ext cx="439311" cy="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0A05C28-FD4E-41A8-AE8D-08C6892335EB}"/>
                </a:ext>
              </a:extLst>
            </p:cNvPr>
            <p:cNvCxnSpPr>
              <a:cxnSpLocks/>
              <a:stCxn id="270" idx="2"/>
              <a:endCxn id="276" idx="6"/>
            </p:cNvCxnSpPr>
            <p:nvPr/>
          </p:nvCxnSpPr>
          <p:spPr>
            <a:xfrm flipH="1">
              <a:off x="3049201" y="4581009"/>
              <a:ext cx="439311" cy="42559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C87630B-F1DC-4422-B1F7-0948E36E84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2045" y="3321501"/>
              <a:ext cx="425174" cy="39373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B40121D3-188A-4201-8746-81063DA6F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2045" y="3715236"/>
              <a:ext cx="42517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0E05DA9-8C2E-4537-B5EF-21ECE5385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9003" y="3715236"/>
              <a:ext cx="428216" cy="79388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9DC41EB-6F2F-47CE-8BA4-27A7EAA4320E}"/>
                </a:ext>
              </a:extLst>
            </p:cNvPr>
            <p:cNvCxnSpPr>
              <a:cxnSpLocks/>
              <a:stCxn id="277" idx="2"/>
            </p:cNvCxnSpPr>
            <p:nvPr/>
          </p:nvCxnSpPr>
          <p:spPr>
            <a:xfrm flipH="1" flipV="1">
              <a:off x="3812046" y="3321503"/>
              <a:ext cx="410871" cy="83327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92876BE-759B-41B9-B1F4-34EF2424BF5A}"/>
                </a:ext>
              </a:extLst>
            </p:cNvPr>
            <p:cNvCxnSpPr>
              <a:cxnSpLocks/>
              <a:stCxn id="277" idx="2"/>
              <a:endCxn id="269" idx="6"/>
            </p:cNvCxnSpPr>
            <p:nvPr/>
          </p:nvCxnSpPr>
          <p:spPr>
            <a:xfrm flipH="1" flipV="1">
              <a:off x="3816811" y="3733632"/>
              <a:ext cx="406106" cy="4211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D0F5A0A-1AF6-4093-833E-85B81D9926A1}"/>
                </a:ext>
              </a:extLst>
            </p:cNvPr>
            <p:cNvCxnSpPr>
              <a:cxnSpLocks/>
              <a:stCxn id="277" idx="2"/>
            </p:cNvCxnSpPr>
            <p:nvPr/>
          </p:nvCxnSpPr>
          <p:spPr>
            <a:xfrm flipH="1">
              <a:off x="3809004" y="4154780"/>
              <a:ext cx="413913" cy="3543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B9B954A-3DE6-4382-90AE-9EEF444FA64D}"/>
                </a:ext>
              </a:extLst>
            </p:cNvPr>
            <p:cNvSpPr/>
            <p:nvPr/>
          </p:nvSpPr>
          <p:spPr>
            <a:xfrm>
              <a:off x="3483260" y="3137848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0A971CC2-05B5-4261-AF24-CB635BE75657}"/>
                </a:ext>
              </a:extLst>
            </p:cNvPr>
            <p:cNvSpPr/>
            <p:nvPr/>
          </p:nvSpPr>
          <p:spPr>
            <a:xfrm>
              <a:off x="3483260" y="3568522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1148C71-EE26-49A5-AB46-78D3023025E5}"/>
                </a:ext>
              </a:extLst>
            </p:cNvPr>
            <p:cNvSpPr/>
            <p:nvPr/>
          </p:nvSpPr>
          <p:spPr>
            <a:xfrm>
              <a:off x="3488512" y="4415899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5B5959B-7083-4FF8-84A5-F3B2E7D4241D}"/>
                </a:ext>
              </a:extLst>
            </p:cNvPr>
            <p:cNvSpPr/>
            <p:nvPr/>
          </p:nvSpPr>
          <p:spPr>
            <a:xfrm>
              <a:off x="2715650" y="3990299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7326116F-65F9-4D71-BEC1-9789178E70B5}"/>
                </a:ext>
              </a:extLst>
            </p:cNvPr>
            <p:cNvSpPr/>
            <p:nvPr/>
          </p:nvSpPr>
          <p:spPr>
            <a:xfrm>
              <a:off x="2715650" y="3564703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A566CB9-0ADD-47D4-BE9D-535B69CCCFEA}"/>
                </a:ext>
              </a:extLst>
            </p:cNvPr>
            <p:cNvSpPr/>
            <p:nvPr/>
          </p:nvSpPr>
          <p:spPr>
            <a:xfrm>
              <a:off x="2715650" y="3139107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2AE9D6B-4D98-4F7B-87EC-535C7BF0B44F}"/>
                </a:ext>
              </a:extLst>
            </p:cNvPr>
            <p:cNvSpPr/>
            <p:nvPr/>
          </p:nvSpPr>
          <p:spPr>
            <a:xfrm>
              <a:off x="2715650" y="2713511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C117594-63B8-42B6-B694-2E7DE454A158}"/>
                </a:ext>
              </a:extLst>
            </p:cNvPr>
            <p:cNvSpPr/>
            <p:nvPr/>
          </p:nvSpPr>
          <p:spPr>
            <a:xfrm>
              <a:off x="2715650" y="4415895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ECCEDFA-ACE3-45C3-85A7-9C04C17F77F9}"/>
                </a:ext>
              </a:extLst>
            </p:cNvPr>
            <p:cNvSpPr/>
            <p:nvPr/>
          </p:nvSpPr>
          <p:spPr>
            <a:xfrm>
              <a:off x="2715650" y="4841493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44140828-00E5-4C28-ADC1-43DA342D2638}"/>
                </a:ext>
              </a:extLst>
            </p:cNvPr>
            <p:cNvSpPr/>
            <p:nvPr/>
          </p:nvSpPr>
          <p:spPr>
            <a:xfrm>
              <a:off x="4222917" y="3989670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5ED6538-A74C-4FC5-9411-AC928EE71BD2}"/>
                </a:ext>
              </a:extLst>
            </p:cNvPr>
            <p:cNvSpPr/>
            <p:nvPr/>
          </p:nvSpPr>
          <p:spPr>
            <a:xfrm>
              <a:off x="4228701" y="3563443"/>
              <a:ext cx="333551" cy="3302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sp>
        <p:nvSpPr>
          <p:cNvPr id="118" name="Google Shape;986;p200">
            <a:extLst>
              <a:ext uri="{FF2B5EF4-FFF2-40B4-BE49-F238E27FC236}">
                <a16:creationId xmlns:a16="http://schemas.microsoft.com/office/drawing/2014/main" id="{2522993B-4ACF-4BE6-A6D3-668278A0661A}"/>
              </a:ext>
            </a:extLst>
          </p:cNvPr>
          <p:cNvSpPr/>
          <p:nvPr/>
        </p:nvSpPr>
        <p:spPr>
          <a:xfrm>
            <a:off x="11678110" y="3621498"/>
            <a:ext cx="295492" cy="29224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91450" rIns="182850" bIns="91450" anchor="ctr" anchorCtr="0">
            <a:noAutofit/>
          </a:bodyPr>
          <a:lstStyle/>
          <a:p>
            <a:pPr marL="0" marR="0" lvl="0" indent="0" algn="ctr" defTabSz="182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Arial"/>
                <a:cs typeface="Arial"/>
                <a:sym typeface="Arial"/>
              </a:rPr>
              <a:t>1</a:t>
            </a:r>
            <a:endParaRPr kumimoji="0" lang="en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MS PGothic" pitchFamily="34" charset="-128"/>
              <a:cs typeface="Arial"/>
              <a:sym typeface="Arial"/>
            </a:endParaRPr>
          </a:p>
        </p:txBody>
      </p:sp>
      <p:sp>
        <p:nvSpPr>
          <p:cNvPr id="119" name="Google Shape;985;p200">
            <a:extLst>
              <a:ext uri="{FF2B5EF4-FFF2-40B4-BE49-F238E27FC236}">
                <a16:creationId xmlns:a16="http://schemas.microsoft.com/office/drawing/2014/main" id="{ADEECD16-5CF6-4158-860E-9F3DC79C4F05}"/>
              </a:ext>
            </a:extLst>
          </p:cNvPr>
          <p:cNvSpPr txBox="1">
            <a:spLocks/>
          </p:cNvSpPr>
          <p:nvPr/>
        </p:nvSpPr>
        <p:spPr bwMode="auto">
          <a:xfrm>
            <a:off x="11825856" y="3603612"/>
            <a:ext cx="5411817" cy="13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5250" tIns="47583" rIns="95250" bIns="47583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tx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32838" marR="0" lvl="0" indent="0" algn="l" defTabSz="152403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1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Reduce model size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232838" marR="0" lvl="0" indent="0" algn="l" defTabSz="152403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1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232838" marR="0" lvl="0" indent="0" algn="l" defTabSz="152403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1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Incrementally retrain model after pruning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to recover accuracy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762015" marR="0" lvl="0" indent="0" algn="l" defTabSz="152403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8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5" marR="0" lvl="0" indent="0" algn="l" defTabSz="1524030" rtl="0" eaLnBrk="1" fontAlgn="base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CDCDCD"/>
              </a:buClr>
              <a:buSzPts val="8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559AEBF-B91E-492F-BB42-9DE2ED75E4D6}"/>
              </a:ext>
            </a:extLst>
          </p:cNvPr>
          <p:cNvSpPr txBox="1"/>
          <p:nvPr/>
        </p:nvSpPr>
        <p:spPr>
          <a:xfrm>
            <a:off x="11648130" y="2798678"/>
            <a:ext cx="4639149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 step process:</a:t>
            </a:r>
          </a:p>
        </p:txBody>
      </p:sp>
      <p:sp>
        <p:nvSpPr>
          <p:cNvPr id="121" name="Google Shape;986;p200">
            <a:extLst>
              <a:ext uri="{FF2B5EF4-FFF2-40B4-BE49-F238E27FC236}">
                <a16:creationId xmlns:a16="http://schemas.microsoft.com/office/drawing/2014/main" id="{5AAE0C47-307F-4677-B3E8-3262AFE615A2}"/>
              </a:ext>
            </a:extLst>
          </p:cNvPr>
          <p:cNvSpPr/>
          <p:nvPr/>
        </p:nvSpPr>
        <p:spPr>
          <a:xfrm>
            <a:off x="11678111" y="4107969"/>
            <a:ext cx="295492" cy="29224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91450" rIns="182850" bIns="91450" anchor="ctr" anchorCtr="0">
            <a:noAutofit/>
          </a:bodyPr>
          <a:lstStyle/>
          <a:p>
            <a:pPr marL="0" marR="0" lvl="0" indent="0" algn="ctr" defTabSz="182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Arial"/>
                <a:cs typeface="Arial"/>
                <a:sym typeface="Arial"/>
              </a:rPr>
              <a:t>2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MS PGothic" pitchFamily="34" charset="-128"/>
              <a:cs typeface="Arial"/>
              <a:sym typeface="Arial"/>
            </a:endParaRP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3E864148-80DF-4DFF-BCC7-47CCAC8D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732" y="5307196"/>
            <a:ext cx="5035163" cy="33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15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886E-8734-4423-B99C-8FECCD05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Model Pruning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1D718-21D0-4C25-92F2-B70789E8D2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DINPro-Regular" panose="020B0604020202020204"/>
              </a:rPr>
              <a:t>Accelerate with Ampere sparse tensor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AC1F-427F-49C2-83BA-9EDBAD8395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7350" y="3038475"/>
            <a:ext cx="9385300" cy="61976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Fine-grained structured sparsity for Tensor Cores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50% fine-grained sparsity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2:4 pattern: 2 values out of each contiguous block of 4 must be 0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Addresses the 3 challenges: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Accuracy: maintains accuracy of the original, unpruned network</a:t>
            </a:r>
          </a:p>
          <a:p>
            <a:pPr marL="2157978" lvl="2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Medium sparsity level (50%), fine-grained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Training: a recipe shown to work across tasks and networks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Speedup: </a:t>
            </a:r>
          </a:p>
          <a:p>
            <a:pPr marL="2157978" lvl="2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Specialized Tensor Core support for sparse math</a:t>
            </a:r>
          </a:p>
          <a:p>
            <a:pPr marL="2157978" lvl="2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Structured: lends itself to efficient memory utilization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FDA2FE-01C4-4822-B03B-4DB55F013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120" y="3841727"/>
            <a:ext cx="8428714" cy="4090161"/>
          </a:xfrm>
          <a:prstGeom prst="roundRect">
            <a:avLst>
              <a:gd name="adj" fmla="val 299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7431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89A29-2B84-4D1B-A6D1-5388FF8C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0" t="11817" r="612" b="8022"/>
          <a:stretch/>
        </p:blipFill>
        <p:spPr>
          <a:xfrm>
            <a:off x="10147300" y="3409507"/>
            <a:ext cx="7446433" cy="3111796"/>
          </a:xfrm>
          <a:prstGeom prst="roundRect">
            <a:avLst>
              <a:gd name="adj" fmla="val 299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77A24-86CF-49F3-8733-79C388FA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Pruning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4A7ED-76BD-4BE6-A689-0640DE502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Structured sparsity</a:t>
            </a:r>
            <a:endParaRPr lang="en-US"/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4E6D6F02-99AE-4756-876B-0547C3BD6A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52" t="3016" r="9905"/>
          <a:stretch/>
        </p:blipFill>
        <p:spPr>
          <a:xfrm>
            <a:off x="595424" y="2672316"/>
            <a:ext cx="7067107" cy="6464517"/>
          </a:xfrm>
          <a:prstGeom prst="roundRect">
            <a:avLst>
              <a:gd name="adj" fmla="val 299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2AC7DA7-C58F-705C-29A6-36B294F6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28251" y="7283605"/>
            <a:ext cx="3958304" cy="26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38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95EE-C912-4EB9-8229-B4C2B439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Model Pruning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E2A70-B495-448E-8495-63CE890C0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Recipe for 2:4 sparse network training</a:t>
            </a:r>
            <a:endParaRPr lang="en-US">
              <a:latin typeface="Trebuchet M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9E9B3E5-2619-0966-35A7-F9280141D8BC}"/>
              </a:ext>
            </a:extLst>
          </p:cNvPr>
          <p:cNvSpPr txBox="1">
            <a:spLocks/>
          </p:cNvSpPr>
          <p:nvPr/>
        </p:nvSpPr>
        <p:spPr>
          <a:xfrm>
            <a:off x="9562835" y="7132134"/>
            <a:ext cx="9254688" cy="6198208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54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1800">
                <a:solidFill>
                  <a:schemeClr val="bg1"/>
                </a:solidFill>
                <a:latin typeface="Arial" charset="0"/>
                <a:ea typeface="MS PGothic" pitchFamily="34" charset="-128"/>
              </a:rPr>
              <a:t>Repeat the original training procedure</a:t>
            </a:r>
          </a:p>
          <a:p>
            <a:pPr marL="940435" indent="-428625" defTabSz="1371654" fontAlgn="auto">
              <a:lnSpc>
                <a:spcPct val="110000"/>
              </a:lnSpc>
              <a:spcAft>
                <a:spcPts val="0"/>
              </a:spcAft>
            </a:pPr>
            <a:r>
              <a:rPr lang="en-US" sz="1800">
                <a:solidFill>
                  <a:schemeClr val="bg1"/>
                </a:solidFill>
                <a:latin typeface="Arial" charset="0"/>
                <a:ea typeface="MS PGothic" pitchFamily="34" charset="-128"/>
              </a:rPr>
              <a:t>Same hyperparameters as in step-1</a:t>
            </a:r>
          </a:p>
          <a:p>
            <a:pPr marL="940435" indent="-428625" defTabSz="1371654" fontAlgn="auto">
              <a:lnSpc>
                <a:spcPct val="110000"/>
              </a:lnSpc>
              <a:spcAft>
                <a:spcPts val="0"/>
              </a:spcAft>
            </a:pPr>
            <a:r>
              <a:rPr lang="en-US" sz="1800">
                <a:solidFill>
                  <a:schemeClr val="bg1"/>
                </a:solidFill>
                <a:latin typeface="Arial" charset="0"/>
                <a:ea typeface="MS PGothic" pitchFamily="34" charset="-128"/>
              </a:rPr>
              <a:t>Initialize to weights from step-2</a:t>
            </a:r>
          </a:p>
          <a:p>
            <a:pPr marL="940435" indent="-428625" defTabSz="1371654" fontAlgn="auto">
              <a:lnSpc>
                <a:spcPct val="110000"/>
              </a:lnSpc>
              <a:spcAft>
                <a:spcPts val="0"/>
              </a:spcAft>
            </a:pPr>
            <a:r>
              <a:rPr lang="en-US" sz="1800">
                <a:solidFill>
                  <a:schemeClr val="bg1"/>
                </a:solidFill>
                <a:latin typeface="Arial" charset="0"/>
                <a:ea typeface="MS PGothic" pitchFamily="34" charset="-128"/>
              </a:rPr>
              <a:t>Maintain the 0 pattern from step-2: no need to recompute the mask</a:t>
            </a:r>
          </a:p>
          <a:p>
            <a:pPr fontAlgn="auto">
              <a:spcAft>
                <a:spcPts val="0"/>
              </a:spcAft>
            </a:pP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3EB6AC-04E7-521E-2DC6-20BB0C19816F}"/>
              </a:ext>
            </a:extLst>
          </p:cNvPr>
          <p:cNvGrpSpPr/>
          <p:nvPr/>
        </p:nvGrpSpPr>
        <p:grpSpPr>
          <a:xfrm>
            <a:off x="4335697" y="2030305"/>
            <a:ext cx="4525452" cy="2082612"/>
            <a:chOff x="1986852" y="4549511"/>
            <a:chExt cx="3016968" cy="13884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FB44C9-7E3A-C768-0EE5-2337D2DA0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82782" y="4549511"/>
              <a:ext cx="1321038" cy="138840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6A905B-C58C-BBA3-BD70-66BAE74E49B9}"/>
                </a:ext>
              </a:extLst>
            </p:cNvPr>
            <p:cNvSpPr txBox="1"/>
            <p:nvPr/>
          </p:nvSpPr>
          <p:spPr>
            <a:xfrm>
              <a:off x="1986852" y="5163682"/>
              <a:ext cx="1498600" cy="227755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>
                  <a:solidFill>
                    <a:schemeClr val="bg1"/>
                  </a:solidFill>
                  <a:latin typeface="Trebuchet MS" panose="020B0603020202020204" pitchFamily="34" charset="0"/>
                </a:rPr>
                <a:t>Dense weights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92195B-1F2F-E203-4C6C-5EC0252E5E4B}"/>
              </a:ext>
            </a:extLst>
          </p:cNvPr>
          <p:cNvGrpSpPr/>
          <p:nvPr/>
        </p:nvGrpSpPr>
        <p:grpSpPr>
          <a:xfrm>
            <a:off x="4159561" y="3985745"/>
            <a:ext cx="4980355" cy="3146388"/>
            <a:chOff x="7320633" y="3429000"/>
            <a:chExt cx="3320238" cy="20975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24B2F6-B014-CF2E-200A-D2BBF11E661F}"/>
                </a:ext>
              </a:extLst>
            </p:cNvPr>
            <p:cNvGrpSpPr/>
            <p:nvPr/>
          </p:nvGrpSpPr>
          <p:grpSpPr>
            <a:xfrm>
              <a:off x="7320633" y="3429000"/>
              <a:ext cx="3320238" cy="2097592"/>
              <a:chOff x="7312566" y="3451971"/>
              <a:chExt cx="3320238" cy="209759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A0318F6-F9FC-3756-F821-DD26FDF6ABFD}"/>
                  </a:ext>
                </a:extLst>
              </p:cNvPr>
              <p:cNvGrpSpPr/>
              <p:nvPr/>
            </p:nvGrpSpPr>
            <p:grpSpPr>
              <a:xfrm>
                <a:off x="7312566" y="3451971"/>
                <a:ext cx="3133782" cy="2097592"/>
                <a:chOff x="4234053" y="4314994"/>
                <a:chExt cx="3133782" cy="209759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B4A205E-3B6E-534A-CBD2-9683397A13BC}"/>
                    </a:ext>
                  </a:extLst>
                </p:cNvPr>
                <p:cNvSpPr/>
                <p:nvPr/>
              </p:nvSpPr>
              <p:spPr>
                <a:xfrm>
                  <a:off x="6028175" y="5921209"/>
                  <a:ext cx="1312338" cy="491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8963C4-D0B3-6A54-F140-81EDB7A4D781}"/>
                    </a:ext>
                  </a:extLst>
                </p:cNvPr>
                <p:cNvSpPr/>
                <p:nvPr/>
              </p:nvSpPr>
              <p:spPr>
                <a:xfrm>
                  <a:off x="6055691" y="5944981"/>
                  <a:ext cx="1284822" cy="26868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A58DEB1F-3EDE-05C9-363C-E97876401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019472" y="4314994"/>
                  <a:ext cx="1348363" cy="2088414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624A03C-2EEF-8926-C594-40B450CDF167}"/>
                    </a:ext>
                  </a:extLst>
                </p:cNvPr>
                <p:cNvSpPr txBox="1"/>
                <p:nvPr/>
              </p:nvSpPr>
              <p:spPr>
                <a:xfrm>
                  <a:off x="4234053" y="5148222"/>
                  <a:ext cx="1616025" cy="227755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>
                      <a:solidFill>
                        <a:schemeClr val="bg1"/>
                      </a:solidFill>
                      <a:latin typeface="Trebuchet MS" panose="020B0603020202020204" pitchFamily="34" charset="0"/>
                    </a:rPr>
                    <a:t>2:4 sparse weights</a:t>
                  </a: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4D750B-62D4-F22E-0AF8-19A6951B1F1B}"/>
                  </a:ext>
                </a:extLst>
              </p:cNvPr>
              <p:cNvSpPr/>
              <p:nvPr/>
            </p:nvSpPr>
            <p:spPr>
              <a:xfrm>
                <a:off x="9134204" y="5084979"/>
                <a:ext cx="1498600" cy="3524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88949D-5847-EC6B-AA34-44C95E487AFC}"/>
                </a:ext>
              </a:extLst>
            </p:cNvPr>
            <p:cNvSpPr/>
            <p:nvPr/>
          </p:nvSpPr>
          <p:spPr>
            <a:xfrm>
              <a:off x="9097590" y="3512024"/>
              <a:ext cx="1498600" cy="19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3A63685-D997-53C9-7D62-901A3B8EF2AF}"/>
              </a:ext>
            </a:extLst>
          </p:cNvPr>
          <p:cNvSpPr/>
          <p:nvPr/>
        </p:nvSpPr>
        <p:spPr>
          <a:xfrm>
            <a:off x="8894142" y="2164756"/>
            <a:ext cx="668693" cy="66459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B91320-4645-260A-8AD7-6A5E58034051}"/>
              </a:ext>
            </a:extLst>
          </p:cNvPr>
          <p:cNvSpPr txBox="1"/>
          <p:nvPr/>
        </p:nvSpPr>
        <p:spPr>
          <a:xfrm>
            <a:off x="4159559" y="7659611"/>
            <a:ext cx="2424038" cy="59093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rebuchet MS"/>
              </a:rPr>
              <a:t>Retrained 2:4 sparse weights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4E7DCA-7190-129A-61DE-5D41E402C671}"/>
              </a:ext>
            </a:extLst>
          </p:cNvPr>
          <p:cNvGrpSpPr/>
          <p:nvPr/>
        </p:nvGrpSpPr>
        <p:grpSpPr>
          <a:xfrm>
            <a:off x="6821703" y="6729792"/>
            <a:ext cx="2314922" cy="3146388"/>
            <a:chOff x="9097590" y="3429000"/>
            <a:chExt cx="1543281" cy="20975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9C5196-F5D1-9DC0-52FF-F243D73FEFFB}"/>
                </a:ext>
              </a:extLst>
            </p:cNvPr>
            <p:cNvGrpSpPr/>
            <p:nvPr/>
          </p:nvGrpSpPr>
          <p:grpSpPr>
            <a:xfrm>
              <a:off x="9106052" y="3429000"/>
              <a:ext cx="1534819" cy="2097592"/>
              <a:chOff x="9097985" y="3451971"/>
              <a:chExt cx="1534819" cy="209759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93774DF-E63E-27F2-A209-628ACFEF0A28}"/>
                  </a:ext>
                </a:extLst>
              </p:cNvPr>
              <p:cNvGrpSpPr/>
              <p:nvPr/>
            </p:nvGrpSpPr>
            <p:grpSpPr>
              <a:xfrm>
                <a:off x="9097985" y="3451971"/>
                <a:ext cx="1348363" cy="2097592"/>
                <a:chOff x="6019472" y="4314994"/>
                <a:chExt cx="1348363" cy="2097592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7C1F7DB-CCD5-DBBB-E37C-213D68873F81}"/>
                    </a:ext>
                  </a:extLst>
                </p:cNvPr>
                <p:cNvSpPr/>
                <p:nvPr/>
              </p:nvSpPr>
              <p:spPr>
                <a:xfrm>
                  <a:off x="6028175" y="5921209"/>
                  <a:ext cx="1312338" cy="491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FD1CCFD7-3017-B505-CC07-C4A3E2022B9E}"/>
                    </a:ext>
                  </a:extLst>
                </p:cNvPr>
                <p:cNvSpPr/>
                <p:nvPr/>
              </p:nvSpPr>
              <p:spPr>
                <a:xfrm>
                  <a:off x="6055691" y="5944981"/>
                  <a:ext cx="1284822" cy="26868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9F59645D-5789-80A6-2EA1-196B9530B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019472" y="4314994"/>
                  <a:ext cx="1348363" cy="2088414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06C137-E83C-E918-A330-8D0D9C48539C}"/>
                  </a:ext>
                </a:extLst>
              </p:cNvPr>
              <p:cNvSpPr/>
              <p:nvPr/>
            </p:nvSpPr>
            <p:spPr>
              <a:xfrm>
                <a:off x="9134204" y="5084979"/>
                <a:ext cx="1498600" cy="3524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B70B51-02B8-25CB-F321-8FF45CF1C056}"/>
                </a:ext>
              </a:extLst>
            </p:cNvPr>
            <p:cNvSpPr/>
            <p:nvPr/>
          </p:nvSpPr>
          <p:spPr>
            <a:xfrm>
              <a:off x="9097590" y="3523067"/>
              <a:ext cx="1366079" cy="1851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9D2EEF38-AA59-19D2-452F-4609F01A463D}"/>
              </a:ext>
            </a:extLst>
          </p:cNvPr>
          <p:cNvSpPr txBox="1"/>
          <p:nvPr/>
        </p:nvSpPr>
        <p:spPr>
          <a:xfrm>
            <a:off x="9692731" y="2951562"/>
            <a:ext cx="3846757" cy="37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54" fontAlgn="auto">
              <a:lnSpc>
                <a:spcPct val="110000"/>
              </a:lnSpc>
              <a:spcAft>
                <a:spcPts val="0"/>
              </a:spcAft>
            </a:pPr>
            <a:r>
              <a:rPr lang="en-US" sz="1800">
                <a:solidFill>
                  <a:schemeClr val="bg1"/>
                </a:solidFill>
              </a:rPr>
              <a:t>Train (or obtain) a dense network</a:t>
            </a:r>
            <a:endParaRPr lang="en-US" sz="180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1F9C3-19A7-2B0B-0F08-24E5E334F58F}"/>
              </a:ext>
            </a:extLst>
          </p:cNvPr>
          <p:cNvSpPr txBox="1"/>
          <p:nvPr/>
        </p:nvSpPr>
        <p:spPr>
          <a:xfrm>
            <a:off x="9692730" y="5203784"/>
            <a:ext cx="3846757" cy="37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54" fontAlgn="auto">
              <a:lnSpc>
                <a:spcPct val="110000"/>
              </a:lnSpc>
              <a:spcAft>
                <a:spcPts val="0"/>
              </a:spcAft>
            </a:pPr>
            <a:r>
              <a:rPr lang="en-US" sz="1800">
                <a:solidFill>
                  <a:schemeClr val="bg1"/>
                </a:solidFill>
              </a:rPr>
              <a:t>Prune for 2:4 sparsity</a:t>
            </a:r>
          </a:p>
        </p:txBody>
      </p:sp>
    </p:spTree>
    <p:extLst>
      <p:ext uri="{BB962C8B-B14F-4D97-AF65-F5344CB8AC3E}">
        <p14:creationId xmlns:p14="http://schemas.microsoft.com/office/powerpoint/2010/main" val="78563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CFA-23D0-4A97-822C-816E7606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Squad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B4439-D739-487F-AA7D-9DE5B0F96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SQuAD dataset and fine-tuning is too small to compensate for pruning on its own</a:t>
            </a:r>
          </a:p>
          <a:p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B8665E50-F1C9-4D6A-840A-8801ADF242DA}"/>
              </a:ext>
            </a:extLst>
          </p:cNvPr>
          <p:cNvSpPr/>
          <p:nvPr/>
        </p:nvSpPr>
        <p:spPr>
          <a:xfrm>
            <a:off x="6829375" y="6245249"/>
            <a:ext cx="1251920" cy="860878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0426667-F802-41DA-A60E-138B3575BBEE}"/>
              </a:ext>
            </a:extLst>
          </p:cNvPr>
          <p:cNvCxnSpPr>
            <a:cxnSpLocks/>
          </p:cNvCxnSpPr>
          <p:nvPr/>
        </p:nvCxnSpPr>
        <p:spPr>
          <a:xfrm>
            <a:off x="5048732" y="6695210"/>
            <a:ext cx="0" cy="30406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A2C080-7429-4A08-8D0E-957DF27911E8}"/>
              </a:ext>
            </a:extLst>
          </p:cNvPr>
          <p:cNvCxnSpPr>
            <a:cxnSpLocks/>
          </p:cNvCxnSpPr>
          <p:nvPr/>
        </p:nvCxnSpPr>
        <p:spPr>
          <a:xfrm>
            <a:off x="1192138" y="6854887"/>
            <a:ext cx="3851487" cy="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B9BCEC2-E5D4-4A17-9078-0819E0F4D2BE}"/>
              </a:ext>
            </a:extLst>
          </p:cNvPr>
          <p:cNvSpPr txBox="1"/>
          <p:nvPr/>
        </p:nvSpPr>
        <p:spPr>
          <a:xfrm rot="16200000">
            <a:off x="-96153" y="5627395"/>
            <a:ext cx="1988345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333">
                <a:solidFill>
                  <a:prstClr val="black"/>
                </a:solidFill>
                <a:latin typeface="Calibri" panose="020F0502020204030204"/>
              </a:rPr>
              <a:t>Learning Rate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59E7DE3-388B-491E-AAED-C8EB4A841308}"/>
              </a:ext>
            </a:extLst>
          </p:cNvPr>
          <p:cNvCxnSpPr>
            <a:cxnSpLocks/>
          </p:cNvCxnSpPr>
          <p:nvPr/>
        </p:nvCxnSpPr>
        <p:spPr>
          <a:xfrm flipV="1">
            <a:off x="1202302" y="4903589"/>
            <a:ext cx="460822" cy="1978868"/>
          </a:xfrm>
          <a:prstGeom prst="line">
            <a:avLst/>
          </a:prstGeom>
          <a:noFill/>
          <a:ln w="19050" cap="flat" cmpd="sng" algn="ctr">
            <a:solidFill>
              <a:srgbClr val="C00000">
                <a:alpha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F9F48C8-5092-4186-9067-B327F8687E52}"/>
              </a:ext>
            </a:extLst>
          </p:cNvPr>
          <p:cNvCxnSpPr>
            <a:cxnSpLocks/>
          </p:cNvCxnSpPr>
          <p:nvPr/>
        </p:nvCxnSpPr>
        <p:spPr>
          <a:xfrm flipV="1">
            <a:off x="1192137" y="4686099"/>
            <a:ext cx="0" cy="2187725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89EE9D-49D8-4B3B-BC36-EB523F236F54}"/>
              </a:ext>
            </a:extLst>
          </p:cNvPr>
          <p:cNvCxnSpPr>
            <a:cxnSpLocks/>
          </p:cNvCxnSpPr>
          <p:nvPr/>
        </p:nvCxnSpPr>
        <p:spPr>
          <a:xfrm>
            <a:off x="6075473" y="6702353"/>
            <a:ext cx="0" cy="30406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9A336999-06A5-45A1-AEFB-11B148BD4460}"/>
              </a:ext>
            </a:extLst>
          </p:cNvPr>
          <p:cNvSpPr/>
          <p:nvPr/>
        </p:nvSpPr>
        <p:spPr>
          <a:xfrm rot="9650108">
            <a:off x="1453043" y="-1169"/>
            <a:ext cx="8882390" cy="6702582"/>
          </a:xfrm>
          <a:prstGeom prst="arc">
            <a:avLst>
              <a:gd name="adj1" fmla="val 18230918"/>
              <a:gd name="adj2" fmla="val 0"/>
            </a:avLst>
          </a:prstGeom>
          <a:noFill/>
          <a:ln w="19050" cap="flat" cmpd="sng" algn="ctr">
            <a:solidFill>
              <a:srgbClr val="C00000">
                <a:alpha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5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6E4AD69-6E1D-4DB0-9AF2-9E58AE4FEBFE}"/>
              </a:ext>
            </a:extLst>
          </p:cNvPr>
          <p:cNvSpPr txBox="1"/>
          <p:nvPr/>
        </p:nvSpPr>
        <p:spPr>
          <a:xfrm>
            <a:off x="2132609" y="4936808"/>
            <a:ext cx="221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i="1">
                <a:solidFill>
                  <a:srgbClr val="C00000"/>
                </a:solidFill>
                <a:latin typeface="Calibri" panose="020F0502020204030204"/>
              </a:rPr>
              <a:t>Pretrain Language Model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3EFFAE6-E6D2-4F49-B208-1FA37E962275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5071116" y="6237012"/>
            <a:ext cx="154842" cy="572672"/>
          </a:xfrm>
          <a:prstGeom prst="line">
            <a:avLst/>
          </a:prstGeom>
          <a:noFill/>
          <a:ln w="19050" cap="flat" cmpd="sng" algn="ctr">
            <a:solidFill>
              <a:schemeClr val="accent6">
                <a:alpha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6812152-DC1D-440E-A320-18EAC42A35C9}"/>
              </a:ext>
            </a:extLst>
          </p:cNvPr>
          <p:cNvCxnSpPr>
            <a:cxnSpLocks/>
          </p:cNvCxnSpPr>
          <p:nvPr/>
        </p:nvCxnSpPr>
        <p:spPr>
          <a:xfrm>
            <a:off x="5015553" y="6854383"/>
            <a:ext cx="1051778" cy="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105" name="Arc 104">
            <a:extLst>
              <a:ext uri="{FF2B5EF4-FFF2-40B4-BE49-F238E27FC236}">
                <a16:creationId xmlns:a16="http://schemas.microsoft.com/office/drawing/2014/main" id="{81C57DA9-A632-4C18-BE6D-19C9E239FF86}"/>
              </a:ext>
            </a:extLst>
          </p:cNvPr>
          <p:cNvSpPr/>
          <p:nvPr/>
        </p:nvSpPr>
        <p:spPr>
          <a:xfrm rot="9650108">
            <a:off x="5017246" y="3751323"/>
            <a:ext cx="4662375" cy="3091898"/>
          </a:xfrm>
          <a:prstGeom prst="arc">
            <a:avLst>
              <a:gd name="adj1" fmla="val 19786170"/>
              <a:gd name="adj2" fmla="val 21316987"/>
            </a:avLst>
          </a:prstGeom>
          <a:noFill/>
          <a:ln w="19050" cap="flat" cmpd="sng" algn="ctr">
            <a:solidFill>
              <a:schemeClr val="accent6">
                <a:alpha val="50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5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>
              <a:ln>
                <a:solidFill>
                  <a:schemeClr val="accent6"/>
                </a:solidFill>
              </a:ln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E4295A-0C2E-413A-A5EA-13C84B4DD0B7}"/>
              </a:ext>
            </a:extLst>
          </p:cNvPr>
          <p:cNvCxnSpPr>
            <a:cxnSpLocks/>
          </p:cNvCxnSpPr>
          <p:nvPr/>
        </p:nvCxnSpPr>
        <p:spPr>
          <a:xfrm>
            <a:off x="12631133" y="6753768"/>
            <a:ext cx="0" cy="30406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C53A19E-A077-4FDB-B490-09E2D4870485}"/>
              </a:ext>
            </a:extLst>
          </p:cNvPr>
          <p:cNvCxnSpPr>
            <a:cxnSpLocks/>
          </p:cNvCxnSpPr>
          <p:nvPr/>
        </p:nvCxnSpPr>
        <p:spPr>
          <a:xfrm flipV="1">
            <a:off x="12617722" y="4927956"/>
            <a:ext cx="460822" cy="1978868"/>
          </a:xfrm>
          <a:prstGeom prst="line">
            <a:avLst/>
          </a:prstGeom>
          <a:noFill/>
          <a:ln w="19050" cap="flat" cmpd="sng" algn="ctr">
            <a:solidFill>
              <a:schemeClr val="tx2">
                <a:alpha val="50000"/>
              </a:schemeClr>
            </a:solidFill>
            <a:prstDash val="dash"/>
            <a:miter lim="800000"/>
          </a:ln>
          <a:effectLst/>
        </p:spPr>
      </p:cxnSp>
      <p:sp>
        <p:nvSpPr>
          <p:cNvPr id="108" name="Arc 107">
            <a:extLst>
              <a:ext uri="{FF2B5EF4-FFF2-40B4-BE49-F238E27FC236}">
                <a16:creationId xmlns:a16="http://schemas.microsoft.com/office/drawing/2014/main" id="{172721CD-EA9D-4818-AF15-B524319B5A74}"/>
              </a:ext>
            </a:extLst>
          </p:cNvPr>
          <p:cNvSpPr/>
          <p:nvPr/>
        </p:nvSpPr>
        <p:spPr>
          <a:xfrm rot="9650108">
            <a:off x="12868462" y="69851"/>
            <a:ext cx="8882390" cy="6702582"/>
          </a:xfrm>
          <a:prstGeom prst="arc">
            <a:avLst>
              <a:gd name="adj1" fmla="val 18230918"/>
              <a:gd name="adj2" fmla="val 0"/>
            </a:avLst>
          </a:prstGeom>
          <a:noFill/>
          <a:ln w="19050" cap="flat" cmpd="sng" algn="ctr">
            <a:solidFill>
              <a:schemeClr val="tx2">
                <a:alpha val="50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5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FFAF62A-F09C-4B40-990E-E8B94A3CA1D4}"/>
              </a:ext>
            </a:extLst>
          </p:cNvPr>
          <p:cNvCxnSpPr>
            <a:cxnSpLocks/>
          </p:cNvCxnSpPr>
          <p:nvPr/>
        </p:nvCxnSpPr>
        <p:spPr>
          <a:xfrm>
            <a:off x="12603110" y="6913548"/>
            <a:ext cx="3851487" cy="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18C6EEB-7C20-4DB1-B615-5C453912BF9D}"/>
              </a:ext>
            </a:extLst>
          </p:cNvPr>
          <p:cNvCxnSpPr>
            <a:cxnSpLocks/>
          </p:cNvCxnSpPr>
          <p:nvPr/>
        </p:nvCxnSpPr>
        <p:spPr>
          <a:xfrm>
            <a:off x="16476890" y="6761415"/>
            <a:ext cx="0" cy="30406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816B0C8-BFE8-4F96-A241-383EB7CE0FED}"/>
              </a:ext>
            </a:extLst>
          </p:cNvPr>
          <p:cNvCxnSpPr>
            <a:cxnSpLocks/>
          </p:cNvCxnSpPr>
          <p:nvPr/>
        </p:nvCxnSpPr>
        <p:spPr>
          <a:xfrm>
            <a:off x="8774540" y="6913445"/>
            <a:ext cx="3851487" cy="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C9B08B1-BA88-4B85-B92F-1878FEF3357C}"/>
              </a:ext>
            </a:extLst>
          </p:cNvPr>
          <p:cNvSpPr txBox="1"/>
          <p:nvPr/>
        </p:nvSpPr>
        <p:spPr>
          <a:xfrm rot="16200000">
            <a:off x="7462996" y="5691917"/>
            <a:ext cx="1988345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333">
                <a:solidFill>
                  <a:prstClr val="black"/>
                </a:solidFill>
                <a:latin typeface="Calibri" panose="020F0502020204030204"/>
              </a:rPr>
              <a:t>Learning Rate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D839B8-D0B9-438D-8F35-CFEECEFAF2E6}"/>
              </a:ext>
            </a:extLst>
          </p:cNvPr>
          <p:cNvCxnSpPr>
            <a:cxnSpLocks/>
          </p:cNvCxnSpPr>
          <p:nvPr/>
        </p:nvCxnSpPr>
        <p:spPr>
          <a:xfrm flipV="1">
            <a:off x="8784706" y="4759979"/>
            <a:ext cx="460822" cy="1978868"/>
          </a:xfrm>
          <a:prstGeom prst="line">
            <a:avLst/>
          </a:prstGeom>
          <a:noFill/>
          <a:ln w="19050" cap="flat" cmpd="sng" algn="ctr">
            <a:solidFill>
              <a:srgbClr val="C00000">
                <a:alpha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50FDF28-56B3-4A32-BCE7-4EE399532F83}"/>
              </a:ext>
            </a:extLst>
          </p:cNvPr>
          <p:cNvCxnSpPr>
            <a:cxnSpLocks/>
          </p:cNvCxnSpPr>
          <p:nvPr/>
        </p:nvCxnSpPr>
        <p:spPr>
          <a:xfrm flipV="1">
            <a:off x="8774540" y="4745693"/>
            <a:ext cx="0" cy="2187725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FF57E39-F4EA-4167-A73E-0A59F8DA5314}"/>
              </a:ext>
            </a:extLst>
          </p:cNvPr>
          <p:cNvCxnSpPr>
            <a:cxnSpLocks/>
          </p:cNvCxnSpPr>
          <p:nvPr/>
        </p:nvCxnSpPr>
        <p:spPr>
          <a:xfrm>
            <a:off x="17517492" y="6753768"/>
            <a:ext cx="0" cy="30406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116" name="Arc 115">
            <a:extLst>
              <a:ext uri="{FF2B5EF4-FFF2-40B4-BE49-F238E27FC236}">
                <a16:creationId xmlns:a16="http://schemas.microsoft.com/office/drawing/2014/main" id="{2BEE9271-A4F1-45B9-9B10-6B1798B3FE77}"/>
              </a:ext>
            </a:extLst>
          </p:cNvPr>
          <p:cNvSpPr/>
          <p:nvPr/>
        </p:nvSpPr>
        <p:spPr>
          <a:xfrm rot="9650108">
            <a:off x="9035445" y="26282"/>
            <a:ext cx="8882390" cy="6702582"/>
          </a:xfrm>
          <a:prstGeom prst="arc">
            <a:avLst>
              <a:gd name="adj1" fmla="val 18230918"/>
              <a:gd name="adj2" fmla="val 0"/>
            </a:avLst>
          </a:prstGeom>
          <a:noFill/>
          <a:ln w="19050" cap="flat" cmpd="sng" algn="ctr">
            <a:solidFill>
              <a:srgbClr val="C00000">
                <a:alpha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5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6407AC3-D945-45D3-9A2B-CCD3927A2525}"/>
              </a:ext>
            </a:extLst>
          </p:cNvPr>
          <p:cNvCxnSpPr>
            <a:cxnSpLocks/>
          </p:cNvCxnSpPr>
          <p:nvPr/>
        </p:nvCxnSpPr>
        <p:spPr>
          <a:xfrm flipV="1">
            <a:off x="16513132" y="6288429"/>
            <a:ext cx="154842" cy="572672"/>
          </a:xfrm>
          <a:prstGeom prst="line">
            <a:avLst/>
          </a:prstGeom>
          <a:noFill/>
          <a:ln w="19050" cap="flat" cmpd="sng" algn="ctr">
            <a:solidFill>
              <a:schemeClr val="accent6">
                <a:alpha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9305912-7F6E-472D-8706-94452E52DA6E}"/>
              </a:ext>
            </a:extLst>
          </p:cNvPr>
          <p:cNvCxnSpPr>
            <a:cxnSpLocks/>
          </p:cNvCxnSpPr>
          <p:nvPr/>
        </p:nvCxnSpPr>
        <p:spPr>
          <a:xfrm>
            <a:off x="16457569" y="6905798"/>
            <a:ext cx="1051778" cy="0"/>
          </a:xfrm>
          <a:prstGeom prst="line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119" name="Arc 118">
            <a:extLst>
              <a:ext uri="{FF2B5EF4-FFF2-40B4-BE49-F238E27FC236}">
                <a16:creationId xmlns:a16="http://schemas.microsoft.com/office/drawing/2014/main" id="{FC0443B6-787E-4142-B7BC-FA9DA20F1CA7}"/>
              </a:ext>
            </a:extLst>
          </p:cNvPr>
          <p:cNvSpPr/>
          <p:nvPr/>
        </p:nvSpPr>
        <p:spPr>
          <a:xfrm rot="9650108">
            <a:off x="16459264" y="3756079"/>
            <a:ext cx="4662375" cy="3091898"/>
          </a:xfrm>
          <a:prstGeom prst="arc">
            <a:avLst>
              <a:gd name="adj1" fmla="val 19786170"/>
              <a:gd name="adj2" fmla="val 21316987"/>
            </a:avLst>
          </a:prstGeom>
          <a:noFill/>
          <a:ln w="19050" cap="flat" cmpd="sng" algn="ctr">
            <a:solidFill>
              <a:schemeClr val="accent6">
                <a:alpha val="50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5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1E9A742-0DDA-474D-B278-2170A0DFEB99}"/>
              </a:ext>
            </a:extLst>
          </p:cNvPr>
          <p:cNvSpPr txBox="1"/>
          <p:nvPr/>
        </p:nvSpPr>
        <p:spPr>
          <a:xfrm>
            <a:off x="4867143" y="5565566"/>
            <a:ext cx="189373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i="1">
                <a:solidFill>
                  <a:schemeClr val="accent6"/>
                </a:solidFill>
                <a:latin typeface="Calibri" panose="020F0502020204030204"/>
              </a:rPr>
              <a:t>Fine-tune SQuAD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FC78D45-4750-4964-9BC9-7A632F63A039}"/>
              </a:ext>
            </a:extLst>
          </p:cNvPr>
          <p:cNvSpPr txBox="1"/>
          <p:nvPr/>
        </p:nvSpPr>
        <p:spPr>
          <a:xfrm>
            <a:off x="13476641" y="4722553"/>
            <a:ext cx="2344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i="1">
                <a:solidFill>
                  <a:schemeClr val="tx2"/>
                </a:solidFill>
                <a:latin typeface="Calibri" panose="020F0502020204030204"/>
              </a:rPr>
              <a:t>Sparse</a:t>
            </a:r>
            <a:r>
              <a:rPr lang="en-US" sz="2400" i="1">
                <a:solidFill>
                  <a:schemeClr val="tx2"/>
                </a:solidFill>
                <a:latin typeface="Calibri" panose="020F0502020204030204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i="1">
                <a:solidFill>
                  <a:schemeClr val="tx2"/>
                </a:solidFill>
                <a:latin typeface="Calibri" panose="020F0502020204030204"/>
              </a:rPr>
              <a:t>Pretrain Language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431F86D-07AD-4095-9C60-E45580D52ED1}"/>
              </a:ext>
            </a:extLst>
          </p:cNvPr>
          <p:cNvSpPr txBox="1"/>
          <p:nvPr/>
        </p:nvSpPr>
        <p:spPr>
          <a:xfrm>
            <a:off x="16138590" y="4824508"/>
            <a:ext cx="178638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i="1">
                <a:solidFill>
                  <a:schemeClr val="accent6"/>
                </a:solidFill>
                <a:latin typeface="Calibri" panose="020F0502020204030204"/>
              </a:rPr>
              <a:t>Sparse</a:t>
            </a:r>
            <a:endParaRPr lang="en-US" sz="2400" b="1" i="1">
              <a:solidFill>
                <a:schemeClr val="accent6"/>
              </a:solidFill>
              <a:latin typeface="Calibri" panose="020F0502020204030204"/>
              <a:cs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i="1">
                <a:solidFill>
                  <a:schemeClr val="accent6"/>
                </a:solidFill>
                <a:latin typeface="Calibri" panose="020F0502020204030204"/>
              </a:rPr>
              <a:t>Fine-tune </a:t>
            </a:r>
            <a:endParaRPr lang="en-US" sz="2400" i="1">
              <a:solidFill>
                <a:schemeClr val="accent6"/>
              </a:solidFill>
              <a:latin typeface="Calibri" panose="020F0502020204030204"/>
              <a:cs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i="1">
                <a:solidFill>
                  <a:schemeClr val="accent6"/>
                </a:solidFill>
                <a:latin typeface="Calibri" panose="020F0502020204030204"/>
              </a:rPr>
              <a:t>SQuAD</a:t>
            </a:r>
          </a:p>
        </p:txBody>
      </p:sp>
      <p:sp>
        <p:nvSpPr>
          <p:cNvPr id="123" name="Right Brace 122">
            <a:extLst>
              <a:ext uri="{FF2B5EF4-FFF2-40B4-BE49-F238E27FC236}">
                <a16:creationId xmlns:a16="http://schemas.microsoft.com/office/drawing/2014/main" id="{005977EF-8745-48EB-837E-57FA0E976AB3}"/>
              </a:ext>
            </a:extLst>
          </p:cNvPr>
          <p:cNvSpPr/>
          <p:nvPr/>
        </p:nvSpPr>
        <p:spPr>
          <a:xfrm rot="5400000">
            <a:off x="14349559" y="5732531"/>
            <a:ext cx="460072" cy="3657595"/>
          </a:xfrm>
          <a:prstGeom prst="rightBrace">
            <a:avLst>
              <a:gd name="adj1" fmla="val 87823"/>
              <a:gd name="adj2" fmla="val 5000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Brace 123">
            <a:extLst>
              <a:ext uri="{FF2B5EF4-FFF2-40B4-BE49-F238E27FC236}">
                <a16:creationId xmlns:a16="http://schemas.microsoft.com/office/drawing/2014/main" id="{A57406C8-0590-4E01-BEDE-D17851489AC9}"/>
              </a:ext>
            </a:extLst>
          </p:cNvPr>
          <p:cNvSpPr/>
          <p:nvPr/>
        </p:nvSpPr>
        <p:spPr>
          <a:xfrm rot="5400000">
            <a:off x="10452262" y="5704473"/>
            <a:ext cx="460072" cy="3735100"/>
          </a:xfrm>
          <a:prstGeom prst="rightBrace">
            <a:avLst>
              <a:gd name="adj1" fmla="val 87823"/>
              <a:gd name="adj2" fmla="val 4941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2B0ED2-C4BE-400E-A4AA-79204F29DB06}"/>
              </a:ext>
            </a:extLst>
          </p:cNvPr>
          <p:cNvSpPr txBox="1"/>
          <p:nvPr/>
        </p:nvSpPr>
        <p:spPr>
          <a:xfrm>
            <a:off x="2654131" y="7827670"/>
            <a:ext cx="1093569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C00000"/>
                </a:solidFill>
                <a:latin typeface="Trebuchet MS" panose="020B0603020202020204" pitchFamily="34" charset="0"/>
              </a:rPr>
              <a:t>Step 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D241FC1-6349-47E8-9081-30D121833FB4}"/>
              </a:ext>
            </a:extLst>
          </p:cNvPr>
          <p:cNvSpPr txBox="1"/>
          <p:nvPr/>
        </p:nvSpPr>
        <p:spPr>
          <a:xfrm>
            <a:off x="14032811" y="8187710"/>
            <a:ext cx="1093569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rebuchet MS" panose="020B0603020202020204" pitchFamily="34" charset="0"/>
              </a:rPr>
              <a:t>Step 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F1F785-7029-4F94-8A30-57579E83BB4B}"/>
              </a:ext>
            </a:extLst>
          </p:cNvPr>
          <p:cNvSpPr txBox="1"/>
          <p:nvPr/>
        </p:nvSpPr>
        <p:spPr>
          <a:xfrm>
            <a:off x="12103696" y="8425507"/>
            <a:ext cx="1093569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rebuchet MS" panose="020B0603020202020204" pitchFamily="34" charset="0"/>
              </a:rPr>
              <a:t>Step 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6632E94-ABB3-4335-A575-453A5BF4CB11}"/>
              </a:ext>
            </a:extLst>
          </p:cNvPr>
          <p:cNvCxnSpPr>
            <a:cxnSpLocks/>
          </p:cNvCxnSpPr>
          <p:nvPr/>
        </p:nvCxnSpPr>
        <p:spPr>
          <a:xfrm>
            <a:off x="12643874" y="3701437"/>
            <a:ext cx="13448" cy="34727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ight Brace 128">
            <a:extLst>
              <a:ext uri="{FF2B5EF4-FFF2-40B4-BE49-F238E27FC236}">
                <a16:creationId xmlns:a16="http://schemas.microsoft.com/office/drawing/2014/main" id="{AA2852C4-CF34-4180-BE0C-C5AF1A619814}"/>
              </a:ext>
            </a:extLst>
          </p:cNvPr>
          <p:cNvSpPr/>
          <p:nvPr/>
        </p:nvSpPr>
        <p:spPr>
          <a:xfrm rot="5400000">
            <a:off x="2902557" y="5628837"/>
            <a:ext cx="460072" cy="3598457"/>
          </a:xfrm>
          <a:prstGeom prst="rightBrace">
            <a:avLst>
              <a:gd name="adj1" fmla="val 87823"/>
              <a:gd name="adj2" fmla="val 4941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0" name="Right Brace 129">
            <a:extLst>
              <a:ext uri="{FF2B5EF4-FFF2-40B4-BE49-F238E27FC236}">
                <a16:creationId xmlns:a16="http://schemas.microsoft.com/office/drawing/2014/main" id="{6EE48F7E-53DE-4688-8333-CE3459BC8B6B}"/>
              </a:ext>
            </a:extLst>
          </p:cNvPr>
          <p:cNvSpPr/>
          <p:nvPr/>
        </p:nvSpPr>
        <p:spPr>
          <a:xfrm rot="5400000">
            <a:off x="5373303" y="6955533"/>
            <a:ext cx="461710" cy="946695"/>
          </a:xfrm>
          <a:prstGeom prst="rightBrace">
            <a:avLst>
              <a:gd name="adj1" fmla="val 87823"/>
              <a:gd name="adj2" fmla="val 4941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D9798C-6AB6-41F6-BA33-94BD818AD5A3}"/>
              </a:ext>
            </a:extLst>
          </p:cNvPr>
          <p:cNvSpPr txBox="1"/>
          <p:nvPr/>
        </p:nvSpPr>
        <p:spPr>
          <a:xfrm>
            <a:off x="5026726" y="7788869"/>
            <a:ext cx="1093569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chemeClr val="accent6"/>
                </a:solidFill>
                <a:latin typeface="Trebuchet MS" panose="020B0603020202020204" pitchFamily="34" charset="0"/>
              </a:rPr>
              <a:t>Step 2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3DBB0EA-43FE-4720-9472-AF6E20DD7D54}"/>
              </a:ext>
            </a:extLst>
          </p:cNvPr>
          <p:cNvCxnSpPr/>
          <p:nvPr/>
        </p:nvCxnSpPr>
        <p:spPr>
          <a:xfrm>
            <a:off x="5068465" y="4278198"/>
            <a:ext cx="0" cy="4044405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14AF310-0CA9-4119-B77E-7BCCF35FEAAB}"/>
              </a:ext>
            </a:extLst>
          </p:cNvPr>
          <p:cNvSpPr txBox="1"/>
          <p:nvPr/>
        </p:nvSpPr>
        <p:spPr>
          <a:xfrm>
            <a:off x="9460379" y="4907221"/>
            <a:ext cx="221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i="1">
                <a:solidFill>
                  <a:srgbClr val="C00000"/>
                </a:solidFill>
                <a:latin typeface="Calibri" panose="020F0502020204030204"/>
              </a:rPr>
              <a:t>Pretrain Language Model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1829232-4194-4ECC-908B-EE91DEB1656F}"/>
              </a:ext>
            </a:extLst>
          </p:cNvPr>
          <p:cNvCxnSpPr/>
          <p:nvPr/>
        </p:nvCxnSpPr>
        <p:spPr>
          <a:xfrm>
            <a:off x="12652627" y="4100398"/>
            <a:ext cx="0" cy="4044405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314B881-ECE5-40DD-A506-9C26A55BF6B4}"/>
              </a:ext>
            </a:extLst>
          </p:cNvPr>
          <p:cNvCxnSpPr/>
          <p:nvPr/>
        </p:nvCxnSpPr>
        <p:spPr>
          <a:xfrm>
            <a:off x="16476890" y="3949088"/>
            <a:ext cx="0" cy="4044405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13A8ACE-94BB-4ED0-9189-84CFFFD319AB}"/>
              </a:ext>
            </a:extLst>
          </p:cNvPr>
          <p:cNvSpPr txBox="1"/>
          <p:nvPr/>
        </p:nvSpPr>
        <p:spPr>
          <a:xfrm>
            <a:off x="10139382" y="7944589"/>
            <a:ext cx="1093569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C00000"/>
                </a:solidFill>
                <a:latin typeface="Trebuchet MS" panose="020B0603020202020204" pitchFamily="34" charset="0"/>
              </a:rPr>
              <a:t>Step 1</a:t>
            </a:r>
          </a:p>
        </p:txBody>
      </p:sp>
      <p:sp>
        <p:nvSpPr>
          <p:cNvPr id="137" name="Right Brace 136">
            <a:extLst>
              <a:ext uri="{FF2B5EF4-FFF2-40B4-BE49-F238E27FC236}">
                <a16:creationId xmlns:a16="http://schemas.microsoft.com/office/drawing/2014/main" id="{7828BA2B-8355-4571-A017-37C3D61A3555}"/>
              </a:ext>
            </a:extLst>
          </p:cNvPr>
          <p:cNvSpPr/>
          <p:nvPr/>
        </p:nvSpPr>
        <p:spPr>
          <a:xfrm rot="5400000">
            <a:off x="16792068" y="7074954"/>
            <a:ext cx="461710" cy="946695"/>
          </a:xfrm>
          <a:prstGeom prst="rightBrace">
            <a:avLst>
              <a:gd name="adj1" fmla="val 87823"/>
              <a:gd name="adj2" fmla="val 4941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10C3167-5561-41F1-942F-94CD9C45AD4D}"/>
              </a:ext>
            </a:extLst>
          </p:cNvPr>
          <p:cNvSpPr txBox="1"/>
          <p:nvPr/>
        </p:nvSpPr>
        <p:spPr>
          <a:xfrm>
            <a:off x="16445491" y="7908290"/>
            <a:ext cx="1093569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chemeClr val="accent6"/>
                </a:solidFill>
                <a:latin typeface="Trebuchet MS" panose="020B0603020202020204" pitchFamily="34" charset="0"/>
              </a:rPr>
              <a:t>Step 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8529D2-5513-49D6-BED7-D6C15E7AA5CC}"/>
              </a:ext>
            </a:extLst>
          </p:cNvPr>
          <p:cNvSpPr txBox="1"/>
          <p:nvPr/>
        </p:nvSpPr>
        <p:spPr>
          <a:xfrm>
            <a:off x="11366992" y="2840192"/>
            <a:ext cx="2441340" cy="81035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333" b="1" i="1">
                <a:solidFill>
                  <a:schemeClr val="tx2"/>
                </a:solidFill>
                <a:latin typeface="Calibri" panose="020F0502020204030204"/>
              </a:rPr>
              <a:t>Structured Sparsity Pruning </a:t>
            </a:r>
          </a:p>
        </p:txBody>
      </p:sp>
    </p:spTree>
    <p:extLst>
      <p:ext uri="{BB962C8B-B14F-4D97-AF65-F5344CB8AC3E}">
        <p14:creationId xmlns:p14="http://schemas.microsoft.com/office/powerpoint/2010/main" val="326469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D7F5-8EBD-4732-9F80-8348879B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Knowledge Distillation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6001-8F0A-4365-9710-D4FF73E39C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The idea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08A610-9137-49DF-9088-DBD041516C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6170" y="2541016"/>
            <a:ext cx="7726362" cy="6502400"/>
          </a:xfrm>
          <a:prstGeom prst="roundRect">
            <a:avLst>
              <a:gd name="adj" fmla="val 299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D6C3E1-F382-F59E-3C10-DDB73669D0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300" y="3543941"/>
            <a:ext cx="7297655" cy="4130995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945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419ED3-B262-091B-0839-F5199E61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Model Optimizations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BB08886-4323-18FB-EC12-0D8D151A5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Some 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04FD0-D418-4219-A773-876499EAA9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2183" y="1685234"/>
            <a:ext cx="5714412" cy="4988772"/>
          </a:xfrm>
          <a:prstGeom prst="roundRect">
            <a:avLst>
              <a:gd name="adj" fmla="val 299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98133-C283-4F6C-7E2E-1E9AC3030B68}"/>
              </a:ext>
            </a:extLst>
          </p:cNvPr>
          <p:cNvSpPr txBox="1"/>
          <p:nvPr/>
        </p:nvSpPr>
        <p:spPr>
          <a:xfrm>
            <a:off x="373786" y="6775508"/>
            <a:ext cx="4660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“We used Quant-Noise to compress Facebook AI’s state-of-the-art </a:t>
            </a:r>
            <a:r>
              <a:rPr lang="en-US" sz="1200" i="1" dirty="0" err="1">
                <a:solidFill>
                  <a:schemeClr val="bg1"/>
                </a:solidFill>
              </a:rPr>
              <a:t>RoBERTa</a:t>
            </a:r>
            <a:r>
              <a:rPr lang="en-US" sz="1200" i="1" dirty="0">
                <a:solidFill>
                  <a:schemeClr val="bg1"/>
                </a:solidFill>
              </a:rPr>
              <a:t> Base model from 480 MB to 14 MB while achieving 82.5 percent on MNLI, compared with 84.8 percent for the original model.”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6A3664-C3DC-C1D3-3A1B-A5DCC7BEE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468"/>
          <a:stretch/>
        </p:blipFill>
        <p:spPr>
          <a:xfrm>
            <a:off x="5549690" y="5143500"/>
            <a:ext cx="5338575" cy="4926011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7ED93-F779-2863-AEFE-E50723701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0334" b="2405"/>
          <a:stretch/>
        </p:blipFill>
        <p:spPr>
          <a:xfrm>
            <a:off x="6463499" y="1685234"/>
            <a:ext cx="6330908" cy="3458266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B0D1C-296D-5E3C-7C70-7844B59D7C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5203" y="3803120"/>
            <a:ext cx="6015769" cy="5733780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24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0226BE-9497-436A-FFDB-1BBE69AA1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88927" y="4878955"/>
            <a:ext cx="12129247" cy="521961"/>
          </a:xfrm>
        </p:spPr>
        <p:txBody>
          <a:bodyPr lIns="91440" tIns="45720" rIns="91440" bIns="45720" anchor="t"/>
          <a:lstStyle/>
          <a:p>
            <a:r>
              <a:rPr lang="en-GB" sz="3200" dirty="0">
                <a:latin typeface="NVIDIA Sans"/>
                <a:cs typeface="NVIDIA Sans"/>
              </a:rPr>
              <a:t>Choice of the Model Optimization Tool</a:t>
            </a:r>
            <a:endParaRPr lang="en-GB" sz="3200" i="0" dirty="0">
              <a:latin typeface="NVIDIA Sans"/>
              <a:cs typeface="NVIDIA San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7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1FCF09-6732-8280-B772-2B07571443E2}"/>
              </a:ext>
            </a:extLst>
          </p:cNvPr>
          <p:cNvSpPr/>
          <p:nvPr/>
        </p:nvSpPr>
        <p:spPr>
          <a:xfrm>
            <a:off x="9017001" y="6858886"/>
            <a:ext cx="8877300" cy="258282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err="1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EA6200-402C-4D56-8F20-7DFA329E7B13}"/>
              </a:ext>
            </a:extLst>
          </p:cNvPr>
          <p:cNvGraphicFramePr>
            <a:graphicFrameLocks noGrp="1"/>
          </p:cNvGraphicFramePr>
          <p:nvPr/>
        </p:nvGraphicFramePr>
        <p:xfrm>
          <a:off x="9281634" y="763826"/>
          <a:ext cx="8612667" cy="8800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667">
                  <a:extLst>
                    <a:ext uri="{9D8B030D-6E8A-4147-A177-3AD203B41FA5}">
                      <a16:colId xmlns:a16="http://schemas.microsoft.com/office/drawing/2014/main" val="954955120"/>
                    </a:ext>
                  </a:extLst>
                </a:gridCol>
              </a:tblGrid>
              <a:tr h="2706076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1">
                          <a:solidFill>
                            <a:schemeClr val="tx2"/>
                          </a:solidFill>
                          <a:latin typeface="+mn-lt"/>
                        </a:rPr>
                        <a:t>Part 1: ASR - Automatic Speech Recognition </a:t>
                      </a:r>
                    </a:p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300" b="0">
                          <a:solidFill>
                            <a:schemeClr val="bg1"/>
                          </a:solidFill>
                          <a:latin typeface="+mn-lt"/>
                        </a:rPr>
                        <a:t>Lecture: Challenges of conversational AI applications,  building blocks, ASR (automatic speech recognition) focus</a:t>
                      </a:r>
                    </a:p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300" b="0">
                          <a:solidFill>
                            <a:schemeClr val="bg1"/>
                          </a:solidFill>
                          <a:latin typeface="+mn-lt"/>
                        </a:rPr>
                        <a:t>Lab: Investigate ASR </a:t>
                      </a:r>
                      <a:r>
                        <a:rPr lang="en-US" sz="23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pipeline with NeMo and Riva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0298"/>
                  </a:ext>
                </a:extLst>
              </a:tr>
              <a:tr h="3232404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Part 2: </a:t>
                      </a:r>
                      <a:r>
                        <a:rPr lang="en-US" sz="2700" b="1" kern="1200" noProof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TTS – Text To Speech and Conversational AI Customization</a:t>
                      </a:r>
                      <a:endParaRPr lang="en-US" sz="2700" b="1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300">
                          <a:solidFill>
                            <a:schemeClr val="bg1"/>
                          </a:solidFill>
                          <a:latin typeface="+mn-lt"/>
                        </a:rPr>
                        <a:t>Lecture: How can we take advantage of conversational AI platforms to build custom applications? </a:t>
                      </a:r>
                    </a:p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300">
                          <a:solidFill>
                            <a:schemeClr val="bg1"/>
                          </a:solidFill>
                          <a:latin typeface="+mn-lt"/>
                        </a:rPr>
                        <a:t>Lab: </a:t>
                      </a:r>
                      <a:r>
                        <a:rPr lang="en-US" sz="23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Investigate the TTS pipeline with NeMo and Riva; then build a full custom conversational AI pipeline.</a:t>
                      </a:r>
                      <a:endParaRPr lang="en-US" sz="2300" b="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377774"/>
                  </a:ext>
                </a:extLst>
              </a:tr>
              <a:tr h="286207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1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Part 3: Production Deployment</a:t>
                      </a:r>
                    </a:p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3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Lecture: Discussion of production deployment considerations including an overview of NVIDIA Triton Inference Server and TensorRT.</a:t>
                      </a:r>
                    </a:p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3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Lab: Hands-on deployment of an example application using Helm and Kubernetes; includes profiling the application</a:t>
                      </a:r>
                      <a:r>
                        <a:rPr lang="en-US" sz="2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29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125915-B4D9-BDF6-1CE4-23BE4B5ACFA0}"/>
              </a:ext>
            </a:extLst>
          </p:cNvPr>
          <p:cNvSpPr txBox="1"/>
          <p:nvPr/>
        </p:nvSpPr>
        <p:spPr>
          <a:xfrm>
            <a:off x="9281634" y="161576"/>
            <a:ext cx="562449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76B900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Course Agenda</a:t>
            </a:r>
          </a:p>
        </p:txBody>
      </p:sp>
    </p:spTree>
    <p:extLst>
      <p:ext uri="{BB962C8B-B14F-4D97-AF65-F5344CB8AC3E}">
        <p14:creationId xmlns:p14="http://schemas.microsoft.com/office/powerpoint/2010/main" val="338560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F27A-8FB8-4D4E-9FA9-BDFA1DDA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TensorRT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63210-B24F-48CF-9E19-DAF6CCD8E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Key features</a:t>
            </a:r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8453DE-E4CE-402E-A001-901D3611FD5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49500"/>
            <a:ext cx="11060113" cy="715645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944329-0A0E-4DFC-9ACE-BB48936B59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492" y="5430555"/>
            <a:ext cx="4299095" cy="14027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914CD4-7665-4128-A561-25C9D4D53C0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3192" y="7997853"/>
            <a:ext cx="4604319" cy="1266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8B02A1-6497-4551-8F1E-072319D1939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1892" y="1834451"/>
            <a:ext cx="4734199" cy="13377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785EF6-6D37-4434-8C53-4ACED7B6D6C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3192" y="3181200"/>
            <a:ext cx="4364039" cy="1415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52F9EA-7492-4EE8-85AB-350BA0FA780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492" y="4390920"/>
            <a:ext cx="4402998" cy="11819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EE4B81-A6D0-4CAC-BA68-EBD9D7185CF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3192" y="6708352"/>
            <a:ext cx="4636792" cy="1389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06C76-3200-CF5E-E5B1-BEB22DEFCB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436"/>
          <a:stretch/>
        </p:blipFill>
        <p:spPr>
          <a:xfrm>
            <a:off x="1661413" y="3310269"/>
            <a:ext cx="7271229" cy="4446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224C5-F5E9-D9A0-9426-6E5C37875EE2}"/>
              </a:ext>
            </a:extLst>
          </p:cNvPr>
          <p:cNvSpPr txBox="1">
            <a:spLocks/>
          </p:cNvSpPr>
          <p:nvPr/>
        </p:nvSpPr>
        <p:spPr>
          <a:xfrm>
            <a:off x="4240089" y="9790171"/>
            <a:ext cx="9628218" cy="3461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761993">
              <a:lnSpc>
                <a:spcPct val="90000"/>
              </a:lnSpc>
              <a:defRPr/>
            </a:pPr>
            <a:r>
              <a:rPr lang="en-US" sz="1833">
                <a:solidFill>
                  <a:srgbClr val="76B900"/>
                </a:solidFill>
                <a:latin typeface="DINPro-Regular" panose="020B0604020202020204" charset="0"/>
                <a:cs typeface="DINPro-Regular" panose="020B0604020202020204" charset="0"/>
              </a:rPr>
              <a:t>developer.nvidia.com/</a:t>
            </a:r>
            <a:r>
              <a:rPr lang="en-US" sz="1833" err="1">
                <a:solidFill>
                  <a:srgbClr val="76B900"/>
                </a:solidFill>
                <a:latin typeface="DINPro-Regular" panose="020B0604020202020204" charset="0"/>
                <a:cs typeface="DINPro-Regular" panose="020B0604020202020204" charset="0"/>
              </a:rPr>
              <a:t>tensorrt</a:t>
            </a:r>
            <a:endParaRPr lang="en-US" sz="1833">
              <a:solidFill>
                <a:srgbClr val="76B900"/>
              </a:solidFill>
              <a:latin typeface="DINPro-Regular" panose="020B0604020202020204" charset="0"/>
              <a:cs typeface="DINPro-Regular" panose="020B0604020202020204" charset="0"/>
            </a:endParaRPr>
          </a:p>
        </p:txBody>
      </p:sp>
      <p:pic>
        <p:nvPicPr>
          <p:cNvPr id="4098" name="Picture 2" descr="TensorRT SDK | NVIDIA Developer">
            <a:extLst>
              <a:ext uri="{FF2B5EF4-FFF2-40B4-BE49-F238E27FC236}">
                <a16:creationId xmlns:a16="http://schemas.microsoft.com/office/drawing/2014/main" id="{50DECB9F-5262-3D5F-6B36-2D6EBAD1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754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F27A-8FB8-4D4E-9FA9-BDFA1DDA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TensorRT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63210-B24F-48CF-9E19-DAF6CCD8E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Layer &amp; tensor fusion</a:t>
            </a:r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8453DE-E4CE-402E-A001-901D3611FD5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49500"/>
            <a:ext cx="11060113" cy="7156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224C5-F5E9-D9A0-9426-6E5C37875EE2}"/>
              </a:ext>
            </a:extLst>
          </p:cNvPr>
          <p:cNvSpPr txBox="1">
            <a:spLocks/>
          </p:cNvSpPr>
          <p:nvPr/>
        </p:nvSpPr>
        <p:spPr>
          <a:xfrm>
            <a:off x="4240089" y="9790171"/>
            <a:ext cx="9628218" cy="3461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761993">
              <a:lnSpc>
                <a:spcPct val="90000"/>
              </a:lnSpc>
              <a:defRPr/>
            </a:pPr>
            <a:r>
              <a:rPr lang="en-US" sz="1833">
                <a:solidFill>
                  <a:srgbClr val="76B900"/>
                </a:solidFill>
                <a:latin typeface="DINPro-Regular" panose="020B0604020202020204" charset="0"/>
                <a:cs typeface="DINPro-Regular" panose="020B0604020202020204" charset="0"/>
              </a:rPr>
              <a:t>developer.nvidia.com/</a:t>
            </a:r>
            <a:r>
              <a:rPr lang="en-US" sz="1833" err="1">
                <a:solidFill>
                  <a:srgbClr val="76B900"/>
                </a:solidFill>
                <a:latin typeface="DINPro-Regular" panose="020B0604020202020204" charset="0"/>
                <a:cs typeface="DINPro-Regular" panose="020B0604020202020204" charset="0"/>
              </a:rPr>
              <a:t>tensorrt</a:t>
            </a:r>
            <a:endParaRPr lang="en-US" sz="1833">
              <a:solidFill>
                <a:srgbClr val="76B900"/>
              </a:solidFill>
              <a:latin typeface="DINPro-Regular" panose="020B0604020202020204" charset="0"/>
              <a:cs typeface="DINPro-Regular" panose="020B0604020202020204" charset="0"/>
            </a:endParaRPr>
          </a:p>
        </p:txBody>
      </p:sp>
      <p:pic>
        <p:nvPicPr>
          <p:cNvPr id="4098" name="Picture 2" descr="TensorRT SDK | NVIDIA Developer">
            <a:extLst>
              <a:ext uri="{FF2B5EF4-FFF2-40B4-BE49-F238E27FC236}">
                <a16:creationId xmlns:a16="http://schemas.microsoft.com/office/drawing/2014/main" id="{50DECB9F-5262-3D5F-6B36-2D6EBAD1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78CC8D-602A-D3F9-096D-9BC480E7EB70}"/>
              </a:ext>
            </a:extLst>
          </p:cNvPr>
          <p:cNvSpPr txBox="1"/>
          <p:nvPr/>
        </p:nvSpPr>
        <p:spPr>
          <a:xfrm>
            <a:off x="1099668" y="3513215"/>
            <a:ext cx="7100180" cy="389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fontAlgn="auto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6B900"/>
              </a:buClr>
              <a:defRPr/>
            </a:pPr>
            <a:r>
              <a:rPr lang="en-US" sz="3200" b="1">
                <a:solidFill>
                  <a:schemeClr val="bg1"/>
                </a:solidFill>
                <a:latin typeface="DINPro-Regular" panose="020B0604020202020204" charset="0"/>
                <a:ea typeface="+mn-ea"/>
              </a:rPr>
              <a:t>Optimizes use of GPU memory and bandwidth by fusing nodes in a kernel</a:t>
            </a:r>
          </a:p>
          <a:p>
            <a:pPr marR="0" lvl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6B900"/>
              </a:buClr>
              <a:buSzTx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VIDIA Sans"/>
              <a:ea typeface="+mn-ea"/>
              <a:cs typeface="+mn-cs"/>
            </a:endParaRPr>
          </a:p>
          <a:p>
            <a:pPr marL="342900" marR="0" lvl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50">
                <a:solidFill>
                  <a:schemeClr val="bg1"/>
                </a:solidFill>
                <a:latin typeface="DINPro-Regular"/>
                <a:ea typeface="+mn-ea"/>
              </a:rPr>
              <a:t>Combines successive nodes into a single node, making single kernel execution</a:t>
            </a:r>
          </a:p>
          <a:p>
            <a:pPr marL="342900" marR="0" lvl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50">
                <a:solidFill>
                  <a:schemeClr val="bg1"/>
                </a:solidFill>
                <a:latin typeface="DINPro-Regular"/>
                <a:ea typeface="+mn-ea"/>
              </a:rPr>
              <a:t>Significantly reduces number of layers to compute, resulting in faster performance </a:t>
            </a:r>
          </a:p>
          <a:p>
            <a:pPr marL="342900" marR="0" lvl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50">
                <a:solidFill>
                  <a:schemeClr val="bg1"/>
                </a:solidFill>
                <a:latin typeface="DINPro-Regular"/>
                <a:ea typeface="+mn-ea"/>
              </a:rPr>
              <a:t>Eliminates unnecessary memory traffic by removing </a:t>
            </a:r>
            <a:r>
              <a:rPr lang="en-US" sz="2250" err="1">
                <a:solidFill>
                  <a:schemeClr val="bg1"/>
                </a:solidFill>
                <a:latin typeface="DINPro-Regular"/>
                <a:ea typeface="+mn-ea"/>
              </a:rPr>
              <a:t>concat</a:t>
            </a:r>
            <a:r>
              <a:rPr lang="en-US" sz="2250">
                <a:solidFill>
                  <a:schemeClr val="bg1"/>
                </a:solidFill>
                <a:latin typeface="DINPro-Regular"/>
                <a:ea typeface="+mn-ea"/>
              </a:rPr>
              <a:t>/slice layers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7F6573-1759-001D-E2FB-DF87443E46BB}"/>
              </a:ext>
            </a:extLst>
          </p:cNvPr>
          <p:cNvSpPr/>
          <p:nvPr/>
        </p:nvSpPr>
        <p:spPr>
          <a:xfrm>
            <a:off x="11174454" y="2351330"/>
            <a:ext cx="1217049" cy="660964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 err="1">
                <a:solidFill>
                  <a:srgbClr val="FFFFFF"/>
                </a:solidFill>
              </a:rPr>
              <a:t>MatMul</a:t>
            </a:r>
            <a:r>
              <a:rPr lang="en-US" sz="1600">
                <a:solidFill>
                  <a:srgbClr val="FFFFFF"/>
                </a:solidFill>
              </a:rPr>
              <a:t> (Q)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64EBB9-E89E-9CEB-B4DB-33AF0798DC46}"/>
              </a:ext>
            </a:extLst>
          </p:cNvPr>
          <p:cNvSpPr/>
          <p:nvPr/>
        </p:nvSpPr>
        <p:spPr>
          <a:xfrm>
            <a:off x="9994624" y="3513215"/>
            <a:ext cx="992018" cy="259759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Input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425B615-1C0B-F8A2-5DC0-DA97DC04A5AE}"/>
              </a:ext>
            </a:extLst>
          </p:cNvPr>
          <p:cNvSpPr/>
          <p:nvPr/>
        </p:nvSpPr>
        <p:spPr>
          <a:xfrm>
            <a:off x="12741154" y="5384152"/>
            <a:ext cx="875684" cy="812006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78F81C-8977-7A2D-2F69-EC447920C636}"/>
              </a:ext>
            </a:extLst>
          </p:cNvPr>
          <p:cNvSpPr/>
          <p:nvPr/>
        </p:nvSpPr>
        <p:spPr>
          <a:xfrm>
            <a:off x="11207690" y="3282627"/>
            <a:ext cx="1183813" cy="65108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 err="1">
                <a:solidFill>
                  <a:srgbClr val="FFFFFF"/>
                </a:solidFill>
              </a:rPr>
              <a:t>MatMul</a:t>
            </a:r>
            <a:r>
              <a:rPr lang="en-US" sz="1600">
                <a:solidFill>
                  <a:srgbClr val="FFFFFF"/>
                </a:solidFill>
              </a:rPr>
              <a:t> (K)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F9C70C-B4FD-B455-CB53-4030E2500CE4}"/>
              </a:ext>
            </a:extLst>
          </p:cNvPr>
          <p:cNvSpPr/>
          <p:nvPr/>
        </p:nvSpPr>
        <p:spPr>
          <a:xfrm>
            <a:off x="11174454" y="4204048"/>
            <a:ext cx="1217049" cy="65108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 err="1">
                <a:solidFill>
                  <a:srgbClr val="FFFFFF"/>
                </a:solidFill>
              </a:rPr>
              <a:t>MatMul</a:t>
            </a:r>
            <a:r>
              <a:rPr lang="en-US" sz="1600">
                <a:solidFill>
                  <a:srgbClr val="FFFFFF"/>
                </a:solidFill>
              </a:rPr>
              <a:t> (V)</a:t>
            </a:r>
          </a:p>
        </p:txBody>
      </p:sp>
      <p:cxnSp>
        <p:nvCxnSpPr>
          <p:cNvPr id="21" name="Curved Connector 58">
            <a:extLst>
              <a:ext uri="{FF2B5EF4-FFF2-40B4-BE49-F238E27FC236}">
                <a16:creationId xmlns:a16="http://schemas.microsoft.com/office/drawing/2014/main" id="{0F92A995-8160-7BC8-41E5-03AB0C5F9D4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0986642" y="3590419"/>
            <a:ext cx="248123" cy="5267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A6E895-9625-88FB-C6E1-60FAA4A33357}"/>
              </a:ext>
            </a:extLst>
          </p:cNvPr>
          <p:cNvSpPr/>
          <p:nvPr/>
        </p:nvSpPr>
        <p:spPr>
          <a:xfrm>
            <a:off x="12624560" y="2873595"/>
            <a:ext cx="1108872" cy="28459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Transpose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FF5F5-12CA-A087-18E4-2D4E345FF356}"/>
              </a:ext>
            </a:extLst>
          </p:cNvPr>
          <p:cNvSpPr/>
          <p:nvPr/>
        </p:nvSpPr>
        <p:spPr>
          <a:xfrm>
            <a:off x="12631077" y="3431291"/>
            <a:ext cx="1068560" cy="34168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Transpose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6B1FA4-91EC-AEA3-D63C-4AF7D3E89EB6}"/>
              </a:ext>
            </a:extLst>
          </p:cNvPr>
          <p:cNvSpPr/>
          <p:nvPr/>
        </p:nvSpPr>
        <p:spPr>
          <a:xfrm>
            <a:off x="12614111" y="4041214"/>
            <a:ext cx="1111690" cy="32960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Transpose</a:t>
            </a:r>
          </a:p>
        </p:txBody>
      </p:sp>
      <p:cxnSp>
        <p:nvCxnSpPr>
          <p:cNvPr id="30" name="Curved Connector 58">
            <a:extLst>
              <a:ext uri="{FF2B5EF4-FFF2-40B4-BE49-F238E27FC236}">
                <a16:creationId xmlns:a16="http://schemas.microsoft.com/office/drawing/2014/main" id="{5AF20EB0-6F13-1283-BE52-A724D83A3C98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2391503" y="3608171"/>
            <a:ext cx="239574" cy="3492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31" name="Curved Connector 58">
            <a:extLst>
              <a:ext uri="{FF2B5EF4-FFF2-40B4-BE49-F238E27FC236}">
                <a16:creationId xmlns:a16="http://schemas.microsoft.com/office/drawing/2014/main" id="{BBA76620-B67E-05A3-C042-E3CE60629D5A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12391503" y="2681812"/>
            <a:ext cx="233057" cy="33408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096" name="Curved Connector 58">
            <a:extLst>
              <a:ext uri="{FF2B5EF4-FFF2-40B4-BE49-F238E27FC236}">
                <a16:creationId xmlns:a16="http://schemas.microsoft.com/office/drawing/2014/main" id="{A296C488-54BB-E469-D1B2-F452C89CE989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12391503" y="4206018"/>
            <a:ext cx="222608" cy="32357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sp>
        <p:nvSpPr>
          <p:cNvPr id="4097" name="Rectangle 4096">
            <a:extLst>
              <a:ext uri="{FF2B5EF4-FFF2-40B4-BE49-F238E27FC236}">
                <a16:creationId xmlns:a16="http://schemas.microsoft.com/office/drawing/2014/main" id="{201A64FD-659C-FDCA-35C0-C9B97A6DBEB5}"/>
              </a:ext>
            </a:extLst>
          </p:cNvPr>
          <p:cNvSpPr/>
          <p:nvPr/>
        </p:nvSpPr>
        <p:spPr>
          <a:xfrm>
            <a:off x="13898258" y="2860269"/>
            <a:ext cx="606087" cy="92478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MUL</a:t>
            </a: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BA8AF31C-6E47-DEAE-BEE8-ACCECC8280A2}"/>
              </a:ext>
            </a:extLst>
          </p:cNvPr>
          <p:cNvSpPr/>
          <p:nvPr/>
        </p:nvSpPr>
        <p:spPr>
          <a:xfrm>
            <a:off x="14702422" y="2982160"/>
            <a:ext cx="796588" cy="6308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 err="1">
                <a:solidFill>
                  <a:srgbClr val="FFFFFF"/>
                </a:solidFill>
              </a:rPr>
              <a:t>Eltwise</a:t>
            </a:r>
            <a:endParaRPr lang="en-US" sz="1600">
              <a:solidFill>
                <a:srgbClr val="FFFFFF"/>
              </a:solidFill>
            </a:endParaRPr>
          </a:p>
          <a:p>
            <a:pPr algn="ctr"/>
            <a:r>
              <a:rPr lang="en-US" sz="1600">
                <a:solidFill>
                  <a:srgbClr val="FFFFFF"/>
                </a:solidFill>
              </a:rPr>
              <a:t>Scale</a:t>
            </a:r>
          </a:p>
        </p:txBody>
      </p:sp>
      <p:sp>
        <p:nvSpPr>
          <p:cNvPr id="4100" name="Rectangle 4099">
            <a:extLst>
              <a:ext uri="{FF2B5EF4-FFF2-40B4-BE49-F238E27FC236}">
                <a16:creationId xmlns:a16="http://schemas.microsoft.com/office/drawing/2014/main" id="{E774CEB5-12BC-C3C4-726F-BFC50800E750}"/>
              </a:ext>
            </a:extLst>
          </p:cNvPr>
          <p:cNvSpPr/>
          <p:nvPr/>
        </p:nvSpPr>
        <p:spPr>
          <a:xfrm>
            <a:off x="15661084" y="2982160"/>
            <a:ext cx="796588" cy="6308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 err="1">
                <a:solidFill>
                  <a:srgbClr val="FFFFFF"/>
                </a:solidFill>
              </a:rPr>
              <a:t>Softmax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4101" name="Rectangle 4100">
            <a:extLst>
              <a:ext uri="{FF2B5EF4-FFF2-40B4-BE49-F238E27FC236}">
                <a16:creationId xmlns:a16="http://schemas.microsoft.com/office/drawing/2014/main" id="{79105919-1E31-559D-CD02-441067781C02}"/>
              </a:ext>
            </a:extLst>
          </p:cNvPr>
          <p:cNvSpPr/>
          <p:nvPr/>
        </p:nvSpPr>
        <p:spPr>
          <a:xfrm>
            <a:off x="16764882" y="3772974"/>
            <a:ext cx="606087" cy="67359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MUL</a:t>
            </a:r>
          </a:p>
        </p:txBody>
      </p:sp>
      <p:cxnSp>
        <p:nvCxnSpPr>
          <p:cNvPr id="4102" name="Curved Connector 58">
            <a:extLst>
              <a:ext uri="{FF2B5EF4-FFF2-40B4-BE49-F238E27FC236}">
                <a16:creationId xmlns:a16="http://schemas.microsoft.com/office/drawing/2014/main" id="{91350276-73B4-54C5-EB6A-CA130A98A6A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733432" y="3015893"/>
            <a:ext cx="162074" cy="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03" name="Curved Connector 58">
            <a:extLst>
              <a:ext uri="{FF2B5EF4-FFF2-40B4-BE49-F238E27FC236}">
                <a16:creationId xmlns:a16="http://schemas.microsoft.com/office/drawing/2014/main" id="{F3138B55-5968-B092-3680-12E8E18CA724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3699637" y="3602132"/>
            <a:ext cx="195869" cy="1462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04" name="Curved Connector 58">
            <a:extLst>
              <a:ext uri="{FF2B5EF4-FFF2-40B4-BE49-F238E27FC236}">
                <a16:creationId xmlns:a16="http://schemas.microsoft.com/office/drawing/2014/main" id="{69DC755A-9943-5CD7-0D08-1F586F853A0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3725801" y="4206018"/>
            <a:ext cx="3039081" cy="16323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05" name="Curved Connector 58">
            <a:extLst>
              <a:ext uri="{FF2B5EF4-FFF2-40B4-BE49-F238E27FC236}">
                <a16:creationId xmlns:a16="http://schemas.microsoft.com/office/drawing/2014/main" id="{34659466-B35A-30E4-D1F0-B2CA48C5A4D6}"/>
              </a:ext>
            </a:extLst>
          </p:cNvPr>
          <p:cNvCxnSpPr>
            <a:cxnSpLocks/>
            <a:stCxn id="4097" idx="3"/>
            <a:endCxn id="4099" idx="1"/>
          </p:cNvCxnSpPr>
          <p:nvPr/>
        </p:nvCxnSpPr>
        <p:spPr>
          <a:xfrm flipV="1">
            <a:off x="14504345" y="3297560"/>
            <a:ext cx="198078" cy="25099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06" name="Curved Connector 58">
            <a:extLst>
              <a:ext uri="{FF2B5EF4-FFF2-40B4-BE49-F238E27FC236}">
                <a16:creationId xmlns:a16="http://schemas.microsoft.com/office/drawing/2014/main" id="{89555F56-EF06-E84A-98A5-8DA8D0874EFF}"/>
              </a:ext>
            </a:extLst>
          </p:cNvPr>
          <p:cNvCxnSpPr>
            <a:cxnSpLocks/>
            <a:stCxn id="4099" idx="3"/>
          </p:cNvCxnSpPr>
          <p:nvPr/>
        </p:nvCxnSpPr>
        <p:spPr>
          <a:xfrm>
            <a:off x="15499010" y="3297560"/>
            <a:ext cx="182429" cy="58247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07" name="Curved Connector 58">
            <a:extLst>
              <a:ext uri="{FF2B5EF4-FFF2-40B4-BE49-F238E27FC236}">
                <a16:creationId xmlns:a16="http://schemas.microsoft.com/office/drawing/2014/main" id="{AB385B6D-EF60-8DAE-2E3D-50AA1C92FFFB}"/>
              </a:ext>
            </a:extLst>
          </p:cNvPr>
          <p:cNvCxnSpPr>
            <a:cxnSpLocks/>
            <a:stCxn id="4100" idx="3"/>
          </p:cNvCxnSpPr>
          <p:nvPr/>
        </p:nvCxnSpPr>
        <p:spPr>
          <a:xfrm>
            <a:off x="16457671" y="3297560"/>
            <a:ext cx="307211" cy="736369"/>
          </a:xfrm>
          <a:prstGeom prst="curvedConnector2">
            <a:avLst/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08" name="Curved Connector 58">
            <a:extLst>
              <a:ext uri="{FF2B5EF4-FFF2-40B4-BE49-F238E27FC236}">
                <a16:creationId xmlns:a16="http://schemas.microsoft.com/office/drawing/2014/main" id="{6325BEA6-37D9-7531-DCFB-70DD596D0DBC}"/>
              </a:ext>
            </a:extLst>
          </p:cNvPr>
          <p:cNvCxnSpPr>
            <a:cxnSpLocks/>
            <a:stCxn id="4101" idx="3"/>
          </p:cNvCxnSpPr>
          <p:nvPr/>
        </p:nvCxnSpPr>
        <p:spPr>
          <a:xfrm>
            <a:off x="17370969" y="4109773"/>
            <a:ext cx="375017" cy="7983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09" name="Curved Connector 58">
            <a:extLst>
              <a:ext uri="{FF2B5EF4-FFF2-40B4-BE49-F238E27FC236}">
                <a16:creationId xmlns:a16="http://schemas.microsoft.com/office/drawing/2014/main" id="{3DBBADE9-F842-C9B4-E68C-058AD41C98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604276" y="3101289"/>
            <a:ext cx="921420" cy="162190"/>
          </a:xfrm>
          <a:prstGeom prst="curvedConnector3">
            <a:avLst>
              <a:gd name="adj1" fmla="val 95947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10" name="Curved Connector 58">
            <a:extLst>
              <a:ext uri="{FF2B5EF4-FFF2-40B4-BE49-F238E27FC236}">
                <a16:creationId xmlns:a16="http://schemas.microsoft.com/office/drawing/2014/main" id="{8D01FEE5-5D29-63EE-9B0D-5BB224D9E129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10986642" y="3643094"/>
            <a:ext cx="187813" cy="886497"/>
          </a:xfrm>
          <a:prstGeom prst="curvedConnector3">
            <a:avLst>
              <a:gd name="adj1" fmla="val 4356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8682DFC2-370E-60C8-9BBC-0EB80D3B93E1}"/>
              </a:ext>
            </a:extLst>
          </p:cNvPr>
          <p:cNvSpPr/>
          <p:nvPr/>
        </p:nvSpPr>
        <p:spPr>
          <a:xfrm>
            <a:off x="9920579" y="7484718"/>
            <a:ext cx="992018" cy="259759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Input</a:t>
            </a:r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7DC6D163-C42D-EEB3-68CD-E99D85524635}"/>
              </a:ext>
            </a:extLst>
          </p:cNvPr>
          <p:cNvSpPr/>
          <p:nvPr/>
        </p:nvSpPr>
        <p:spPr>
          <a:xfrm>
            <a:off x="11173895" y="6501696"/>
            <a:ext cx="1183813" cy="227255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 err="1">
                <a:solidFill>
                  <a:srgbClr val="FFFFFF"/>
                </a:solidFill>
              </a:rPr>
              <a:t>MatMul</a:t>
            </a:r>
            <a:r>
              <a:rPr lang="en-US" sz="1600">
                <a:solidFill>
                  <a:srgbClr val="FFFFFF"/>
                </a:solidFill>
              </a:rPr>
              <a:t> (QKV)</a:t>
            </a:r>
          </a:p>
        </p:txBody>
      </p:sp>
      <p:cxnSp>
        <p:nvCxnSpPr>
          <p:cNvPr id="4113" name="Curved Connector 58">
            <a:extLst>
              <a:ext uri="{FF2B5EF4-FFF2-40B4-BE49-F238E27FC236}">
                <a16:creationId xmlns:a16="http://schemas.microsoft.com/office/drawing/2014/main" id="{B222AC4C-3BAF-4E2A-4F75-8B611A493E33}"/>
              </a:ext>
            </a:extLst>
          </p:cNvPr>
          <p:cNvCxnSpPr>
            <a:cxnSpLocks/>
            <a:stCxn id="4111" idx="3"/>
          </p:cNvCxnSpPr>
          <p:nvPr/>
        </p:nvCxnSpPr>
        <p:spPr>
          <a:xfrm>
            <a:off x="10912597" y="7614598"/>
            <a:ext cx="275424" cy="635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11DEE108-E553-BEF0-F16D-EDE63ED97F80}"/>
              </a:ext>
            </a:extLst>
          </p:cNvPr>
          <p:cNvSpPr/>
          <p:nvPr/>
        </p:nvSpPr>
        <p:spPr>
          <a:xfrm>
            <a:off x="12597281" y="6881112"/>
            <a:ext cx="1091973" cy="1489725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Transpose </a:t>
            </a:r>
          </a:p>
        </p:txBody>
      </p:sp>
      <p:cxnSp>
        <p:nvCxnSpPr>
          <p:cNvPr id="4115" name="Curved Connector 58">
            <a:extLst>
              <a:ext uri="{FF2B5EF4-FFF2-40B4-BE49-F238E27FC236}">
                <a16:creationId xmlns:a16="http://schemas.microsoft.com/office/drawing/2014/main" id="{539714FB-CE4D-A998-16CA-413F4700A929}"/>
              </a:ext>
            </a:extLst>
          </p:cNvPr>
          <p:cNvCxnSpPr>
            <a:cxnSpLocks/>
            <a:stCxn id="4112" idx="3"/>
          </p:cNvCxnSpPr>
          <p:nvPr/>
        </p:nvCxnSpPr>
        <p:spPr>
          <a:xfrm>
            <a:off x="12357708" y="7637972"/>
            <a:ext cx="239574" cy="3804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30DA1234-FA6B-AD76-6D42-F1A895F56EA2}"/>
              </a:ext>
            </a:extLst>
          </p:cNvPr>
          <p:cNvSpPr/>
          <p:nvPr/>
        </p:nvSpPr>
        <p:spPr>
          <a:xfrm>
            <a:off x="13864463" y="6893188"/>
            <a:ext cx="606087" cy="92478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MUL</a:t>
            </a:r>
          </a:p>
        </p:txBody>
      </p: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FA8D04FD-5630-DFF5-ECAF-A8BE7555E289}"/>
              </a:ext>
            </a:extLst>
          </p:cNvPr>
          <p:cNvSpPr/>
          <p:nvPr/>
        </p:nvSpPr>
        <p:spPr>
          <a:xfrm>
            <a:off x="14908396" y="6992538"/>
            <a:ext cx="1018972" cy="6308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Scaled </a:t>
            </a:r>
            <a:r>
              <a:rPr lang="en-US" sz="1600" err="1">
                <a:solidFill>
                  <a:srgbClr val="FFFFFF"/>
                </a:solidFill>
              </a:rPr>
              <a:t>Softmax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4118" name="Rectangle 4117">
            <a:extLst>
              <a:ext uri="{FF2B5EF4-FFF2-40B4-BE49-F238E27FC236}">
                <a16:creationId xmlns:a16="http://schemas.microsoft.com/office/drawing/2014/main" id="{BC80919F-DADD-1FC4-25D9-A37157273BC3}"/>
              </a:ext>
            </a:extLst>
          </p:cNvPr>
          <p:cNvSpPr/>
          <p:nvPr/>
        </p:nvSpPr>
        <p:spPr>
          <a:xfrm>
            <a:off x="16731087" y="7805892"/>
            <a:ext cx="606087" cy="67359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extrusionH="6350" prstMaterial="plastic"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tIns="45720" rIns="22860" bIns="4572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MUL</a:t>
            </a:r>
          </a:p>
        </p:txBody>
      </p:sp>
      <p:cxnSp>
        <p:nvCxnSpPr>
          <p:cNvPr id="4119" name="Curved Connector 58">
            <a:extLst>
              <a:ext uri="{FF2B5EF4-FFF2-40B4-BE49-F238E27FC236}">
                <a16:creationId xmlns:a16="http://schemas.microsoft.com/office/drawing/2014/main" id="{7870ED24-A4ED-A34A-D9BF-CED68093E7EB}"/>
              </a:ext>
            </a:extLst>
          </p:cNvPr>
          <p:cNvCxnSpPr>
            <a:cxnSpLocks/>
          </p:cNvCxnSpPr>
          <p:nvPr/>
        </p:nvCxnSpPr>
        <p:spPr>
          <a:xfrm flipV="1">
            <a:off x="13699637" y="7048811"/>
            <a:ext cx="162074" cy="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20" name="Curved Connector 58">
            <a:extLst>
              <a:ext uri="{FF2B5EF4-FFF2-40B4-BE49-F238E27FC236}">
                <a16:creationId xmlns:a16="http://schemas.microsoft.com/office/drawing/2014/main" id="{A0E434B1-ED2B-9975-4394-7BCEA454AB70}"/>
              </a:ext>
            </a:extLst>
          </p:cNvPr>
          <p:cNvCxnSpPr>
            <a:cxnSpLocks/>
            <a:stCxn id="4114" idx="3"/>
          </p:cNvCxnSpPr>
          <p:nvPr/>
        </p:nvCxnSpPr>
        <p:spPr>
          <a:xfrm>
            <a:off x="13689254" y="7625975"/>
            <a:ext cx="172457" cy="2370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21" name="Curved Connector 58">
            <a:extLst>
              <a:ext uri="{FF2B5EF4-FFF2-40B4-BE49-F238E27FC236}">
                <a16:creationId xmlns:a16="http://schemas.microsoft.com/office/drawing/2014/main" id="{E8FBE9E1-479F-798A-771C-197FCB51EBE0}"/>
              </a:ext>
            </a:extLst>
          </p:cNvPr>
          <p:cNvCxnSpPr>
            <a:cxnSpLocks/>
          </p:cNvCxnSpPr>
          <p:nvPr/>
        </p:nvCxnSpPr>
        <p:spPr>
          <a:xfrm>
            <a:off x="13692006" y="8238936"/>
            <a:ext cx="3039081" cy="16323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22" name="Curved Connector 58">
            <a:extLst>
              <a:ext uri="{FF2B5EF4-FFF2-40B4-BE49-F238E27FC236}">
                <a16:creationId xmlns:a16="http://schemas.microsoft.com/office/drawing/2014/main" id="{8BA92ABD-8CC3-5F33-4EC7-4A55E5946CE9}"/>
              </a:ext>
            </a:extLst>
          </p:cNvPr>
          <p:cNvCxnSpPr>
            <a:cxnSpLocks/>
            <a:stCxn id="4116" idx="3"/>
          </p:cNvCxnSpPr>
          <p:nvPr/>
        </p:nvCxnSpPr>
        <p:spPr>
          <a:xfrm>
            <a:off x="14470550" y="7355578"/>
            <a:ext cx="411727" cy="635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23" name="Curved Connector 58">
            <a:extLst>
              <a:ext uri="{FF2B5EF4-FFF2-40B4-BE49-F238E27FC236}">
                <a16:creationId xmlns:a16="http://schemas.microsoft.com/office/drawing/2014/main" id="{C76D1A03-A71C-AEA0-37DE-6A7ACBDF7EB3}"/>
              </a:ext>
            </a:extLst>
          </p:cNvPr>
          <p:cNvCxnSpPr>
            <a:cxnSpLocks/>
            <a:stCxn id="4117" idx="3"/>
          </p:cNvCxnSpPr>
          <p:nvPr/>
        </p:nvCxnSpPr>
        <p:spPr>
          <a:xfrm>
            <a:off x="15927367" y="7307938"/>
            <a:ext cx="790544" cy="74844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cxnSp>
        <p:nvCxnSpPr>
          <p:cNvPr id="4124" name="Curved Connector 58">
            <a:extLst>
              <a:ext uri="{FF2B5EF4-FFF2-40B4-BE49-F238E27FC236}">
                <a16:creationId xmlns:a16="http://schemas.microsoft.com/office/drawing/2014/main" id="{7A19E2A9-9F2B-5A86-CFA3-A0A27A47D5B1}"/>
              </a:ext>
            </a:extLst>
          </p:cNvPr>
          <p:cNvCxnSpPr>
            <a:cxnSpLocks/>
            <a:stCxn id="4118" idx="3"/>
          </p:cNvCxnSpPr>
          <p:nvPr/>
        </p:nvCxnSpPr>
        <p:spPr>
          <a:xfrm>
            <a:off x="17337174" y="8142691"/>
            <a:ext cx="375017" cy="7983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505050"/>
            </a:solidFill>
            <a:prstDash val="solid"/>
            <a:tailEnd type="triangle"/>
          </a:ln>
          <a:effectLst/>
        </p:spPr>
      </p:cxnSp>
      <p:sp>
        <p:nvSpPr>
          <p:cNvPr id="4126" name="TextBox 4125">
            <a:extLst>
              <a:ext uri="{FF2B5EF4-FFF2-40B4-BE49-F238E27FC236}">
                <a16:creationId xmlns:a16="http://schemas.microsoft.com/office/drawing/2014/main" id="{8BFAAC2C-DD3C-5220-0D50-259963933031}"/>
              </a:ext>
            </a:extLst>
          </p:cNvPr>
          <p:cNvSpPr txBox="1"/>
          <p:nvPr/>
        </p:nvSpPr>
        <p:spPr>
          <a:xfrm>
            <a:off x="191387" y="9822424"/>
            <a:ext cx="914400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6B900"/>
              </a:buClr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ea typeface="+mn-ea"/>
                <a:cs typeface="+mn-cs"/>
                <a:hlinkClick r:id="rId6"/>
              </a:rPr>
              <a:t>Supported fusion list 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168129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TensorRT</a:t>
            </a:r>
            <a:endParaRPr lang="en-US"/>
          </a:p>
        </p:txBody>
      </p:sp>
      <p:sp>
        <p:nvSpPr>
          <p:cNvPr id="240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8EF65-DB43-8E95-DD3D-4FE6DEC88CA8}"/>
              </a:ext>
            </a:extLst>
          </p:cNvPr>
          <p:cNvSpPr txBox="1">
            <a:spLocks/>
          </p:cNvSpPr>
          <p:nvPr/>
        </p:nvSpPr>
        <p:spPr>
          <a:xfrm>
            <a:off x="4240089" y="9778598"/>
            <a:ext cx="962821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de-DE" u="sng">
                <a:solidFill>
                  <a:schemeClr val="tx2"/>
                </a:solidFill>
                <a:ea typeface="MS PGothic"/>
                <a:cs typeface="DINPro-Regular" panose="020B060402020202020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T5/GPT-2 demo code in TensorRT OSS github repo</a:t>
            </a:r>
            <a:endParaRPr lang="de-DE" u="sng">
              <a:solidFill>
                <a:schemeClr val="tx2"/>
              </a:solidFill>
              <a:ea typeface="MS PGothic"/>
              <a:cs typeface="DINPro-Regular" panose="020B0604020202020204" charset="0"/>
              <a:sym typeface="Arial"/>
            </a:endParaRPr>
          </a:p>
        </p:txBody>
      </p:sp>
      <p:pic>
        <p:nvPicPr>
          <p:cNvPr id="3" name="Picture 2" descr="TensorRT SDK | NVIDIA Developer">
            <a:extLst>
              <a:ext uri="{FF2B5EF4-FFF2-40B4-BE49-F238E27FC236}">
                <a16:creationId xmlns:a16="http://schemas.microsoft.com/office/drawing/2014/main" id="{421CA370-B384-3939-3C5A-494E67A35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86ACBD-9581-719F-AB82-504035935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204" y="2500885"/>
            <a:ext cx="12659272" cy="6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57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err="1"/>
              <a:t>TensorRT</a:t>
            </a:r>
            <a:endParaRPr lang="en-US">
              <a:latin typeface="DINPro-Regular" panose="020B0604020202020204"/>
            </a:endParaRPr>
          </a:p>
        </p:txBody>
      </p:sp>
      <p:sp>
        <p:nvSpPr>
          <p:cNvPr id="240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Quantization-aware training (QAT)</a:t>
            </a:r>
          </a:p>
        </p:txBody>
      </p:sp>
      <p:sp>
        <p:nvSpPr>
          <p:cNvPr id="239" name="Content Placeholder 4"/>
          <p:cNvSpPr>
            <a:spLocks noGrp="1"/>
          </p:cNvSpPr>
          <p:nvPr>
            <p:ph idx="4294967295"/>
          </p:nvPr>
        </p:nvSpPr>
        <p:spPr>
          <a:xfrm>
            <a:off x="723207" y="3442672"/>
            <a:ext cx="7805738" cy="6197600"/>
          </a:xfrm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DINPro-Regular" panose="020B0604020202020204" charset="0"/>
              </a:rPr>
              <a:t>Improved accuracy for INT8 inference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DINPro-Regular" panose="020B0604020202020204" charset="0"/>
              </a:rPr>
              <a:t> 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  <a:defRPr/>
            </a:pPr>
            <a:r>
              <a:rPr lang="en-US" sz="2250" dirty="0">
                <a:solidFill>
                  <a:schemeClr val="bg1"/>
                </a:solidFill>
                <a:latin typeface="DINPro-Regular"/>
              </a:rPr>
              <a:t>Better accuracy compared to Post Training Quantization (PTQ)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  <a:defRPr/>
            </a:pPr>
            <a:r>
              <a:rPr lang="en-US" sz="2250" dirty="0">
                <a:solidFill>
                  <a:schemeClr val="bg1"/>
                </a:solidFill>
                <a:latin typeface="DINPro-Regular"/>
              </a:rPr>
              <a:t>Quantize state of the art models with minimal loss of accuracy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  <a:defRPr/>
            </a:pPr>
            <a:r>
              <a:rPr lang="en-US" sz="2250" dirty="0" err="1">
                <a:solidFill>
                  <a:schemeClr val="bg1"/>
                </a:solidFill>
                <a:latin typeface="DINPro-Regular"/>
              </a:rPr>
              <a:t>TensorRT</a:t>
            </a:r>
            <a:r>
              <a:rPr lang="en-US" sz="2250" dirty="0">
                <a:solidFill>
                  <a:schemeClr val="bg1"/>
                </a:solidFill>
                <a:latin typeface="DINPro-Regular"/>
              </a:rPr>
              <a:t> optimizes the Q/DQ graph for inference without compromising performance</a:t>
            </a:r>
          </a:p>
          <a:p>
            <a:endParaRPr lang="en-US" sz="2340" dirty="0">
              <a:solidFill>
                <a:schemeClr val="bg1"/>
              </a:solidFill>
            </a:endParaRPr>
          </a:p>
          <a:p>
            <a:endParaRPr lang="en-US" sz="2334" dirty="0"/>
          </a:p>
        </p:txBody>
      </p:sp>
      <p:sp>
        <p:nvSpPr>
          <p:cNvPr id="19" name="Google Shape;153;p4">
            <a:extLst>
              <a:ext uri="{FF2B5EF4-FFF2-40B4-BE49-F238E27FC236}">
                <a16:creationId xmlns:a16="http://schemas.microsoft.com/office/drawing/2014/main" id="{9D9D3679-3191-4BEF-8BE0-4AF41D1AA98E}"/>
              </a:ext>
            </a:extLst>
          </p:cNvPr>
          <p:cNvSpPr/>
          <p:nvPr/>
        </p:nvSpPr>
        <p:spPr>
          <a:xfrm>
            <a:off x="10056229" y="9875972"/>
            <a:ext cx="6655614" cy="2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 defTabSz="1371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1222"/>
              <a:defRPr/>
            </a:pPr>
            <a:r>
              <a:rPr lang="en-US" sz="1500">
                <a:solidFill>
                  <a:srgbClr val="70AD47"/>
                </a:solidFill>
                <a:latin typeface="DINPro-Regular" panose="020B0604020202020204" charset="0"/>
                <a:ea typeface="+mn-ea"/>
                <a:cs typeface="DINPro-Regular" panose="020B0604020202020204" charset="0"/>
                <a:hlinkClick r:id="rId3"/>
              </a:rPr>
              <a:t>https://github.com/NVIDIA/TensorRT/tree/master/tools/pytorch-quantization</a:t>
            </a:r>
            <a:endParaRPr sz="1500">
              <a:solidFill>
                <a:srgbClr val="70AD47"/>
              </a:solidFill>
              <a:latin typeface="DINPro-Regular" panose="020B0604020202020204" charset="0"/>
              <a:ea typeface="+mn-ea"/>
              <a:cs typeface="DINPro-Regular" panose="020B0604020202020204" charset="0"/>
              <a:sym typeface="Trebuchet MS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AFBCA43-4078-4BBA-B1BD-391E0D006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907715"/>
              </p:ext>
            </p:extLst>
          </p:nvPr>
        </p:nvGraphicFramePr>
        <p:xfrm>
          <a:off x="10771134" y="4932437"/>
          <a:ext cx="6655616" cy="87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3904">
                  <a:extLst>
                    <a:ext uri="{9D8B030D-6E8A-4147-A177-3AD203B41FA5}">
                      <a16:colId xmlns:a16="http://schemas.microsoft.com/office/drawing/2014/main" val="2472502646"/>
                    </a:ext>
                  </a:extLst>
                </a:gridCol>
                <a:gridCol w="1663904">
                  <a:extLst>
                    <a:ext uri="{9D8B030D-6E8A-4147-A177-3AD203B41FA5}">
                      <a16:colId xmlns:a16="http://schemas.microsoft.com/office/drawing/2014/main" val="439802049"/>
                    </a:ext>
                  </a:extLst>
                </a:gridCol>
                <a:gridCol w="1663904">
                  <a:extLst>
                    <a:ext uri="{9D8B030D-6E8A-4147-A177-3AD203B41FA5}">
                      <a16:colId xmlns:a16="http://schemas.microsoft.com/office/drawing/2014/main" val="3125011048"/>
                    </a:ext>
                  </a:extLst>
                </a:gridCol>
                <a:gridCol w="1663904">
                  <a:extLst>
                    <a:ext uri="{9D8B030D-6E8A-4147-A177-3AD203B41FA5}">
                      <a16:colId xmlns:a16="http://schemas.microsoft.com/office/drawing/2014/main" val="2051798155"/>
                    </a:ext>
                  </a:extLst>
                </a:gridCol>
              </a:tblGrid>
              <a:tr h="435120">
                <a:tc>
                  <a:txBody>
                    <a:bodyPr/>
                    <a:lstStyle/>
                    <a:p>
                      <a:endParaRPr lang="en-US" sz="1600" b="0">
                        <a:solidFill>
                          <a:schemeClr val="bg1"/>
                        </a:solidFill>
                        <a:latin typeface="DINPro-Regular" panose="020B0604020202020204" charset="0"/>
                        <a:cs typeface="DINPro-Regular" panose="020B0604020202020204" charset="0"/>
                      </a:endParaRPr>
                    </a:p>
                  </a:txBody>
                  <a:tcPr marL="137160" marR="137160" marT="68580" marB="6858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FP32 &amp; FP16</a:t>
                      </a:r>
                      <a:endParaRPr lang="en-US" sz="1600" b="0">
                        <a:solidFill>
                          <a:schemeClr val="bg1"/>
                        </a:solidFill>
                        <a:latin typeface="DINPro-Regular" panose="020B0604020202020204" charset="0"/>
                        <a:cs typeface="DINPro-Regular" panose="020B0604020202020204" charset="0"/>
                      </a:endParaRPr>
                    </a:p>
                  </a:txBody>
                  <a:tcPr marL="137160" marR="137160" marT="68580" marB="6858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INT8 PTQ</a:t>
                      </a:r>
                      <a:endParaRPr lang="en-US" sz="1600" b="0">
                        <a:solidFill>
                          <a:schemeClr val="bg1"/>
                        </a:solidFill>
                        <a:latin typeface="DINPro-Regular" panose="020B0604020202020204" charset="0"/>
                        <a:cs typeface="DINPro-Regular" panose="020B0604020202020204" charset="0"/>
                      </a:endParaRPr>
                    </a:p>
                  </a:txBody>
                  <a:tcPr marL="137160" marR="137160" marT="68580" marB="6858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INT8 QAT</a:t>
                      </a:r>
                      <a:endParaRPr lang="en-US" sz="1600" b="0">
                        <a:solidFill>
                          <a:schemeClr val="bg1"/>
                        </a:solidFill>
                        <a:latin typeface="DINPro-Regular" panose="020B0604020202020204" charset="0"/>
                        <a:cs typeface="DINPro-Regular" panose="020B0604020202020204" charset="0"/>
                      </a:endParaRPr>
                    </a:p>
                  </a:txBody>
                  <a:tcPr marL="137160" marR="137160" marT="68580" marB="6858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069891"/>
                  </a:ext>
                </a:extLst>
              </a:tr>
              <a:tr h="43512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Top-1 acc</a:t>
                      </a:r>
                      <a:endParaRPr lang="en-US" sz="1600" b="0">
                        <a:solidFill>
                          <a:schemeClr val="bg1"/>
                        </a:solidFill>
                        <a:latin typeface="DINPro-Regular" panose="020B0604020202020204" charset="0"/>
                        <a:cs typeface="DINPro-Regular" panose="020B0604020202020204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77.4</a:t>
                      </a:r>
                      <a:endParaRPr lang="en-US" sz="1600" b="0">
                        <a:solidFill>
                          <a:schemeClr val="bg1"/>
                        </a:solidFill>
                        <a:latin typeface="DINPro-Regular" panose="020B0604020202020204" charset="0"/>
                        <a:cs typeface="DINPro-Regular" panose="020B0604020202020204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33.93</a:t>
                      </a:r>
                      <a:endParaRPr lang="en-US" sz="1600" b="0">
                        <a:solidFill>
                          <a:schemeClr val="bg1"/>
                        </a:solidFill>
                        <a:latin typeface="DINPro-Regular" panose="020B0604020202020204" charset="0"/>
                        <a:cs typeface="DINPro-Regular" panose="020B0604020202020204" charset="0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76.8</a:t>
                      </a:r>
                      <a:endParaRPr lang="en-US" sz="1600" b="0">
                        <a:solidFill>
                          <a:schemeClr val="bg1"/>
                        </a:solidFill>
                        <a:latin typeface="DINPro-Regular" panose="020B0604020202020204" charset="0"/>
                        <a:cs typeface="DINPro-Regular" panose="020B0604020202020204" charset="0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496652677"/>
                  </a:ext>
                </a:extLst>
              </a:tr>
            </a:tbl>
          </a:graphicData>
        </a:graphic>
      </p:graphicFrame>
      <p:sp>
        <p:nvSpPr>
          <p:cNvPr id="37" name="Google Shape;1155;p16">
            <a:extLst>
              <a:ext uri="{FF2B5EF4-FFF2-40B4-BE49-F238E27FC236}">
                <a16:creationId xmlns:a16="http://schemas.microsoft.com/office/drawing/2014/main" id="{038BB126-4BB3-4F6E-8DDC-0A113000E4AD}"/>
              </a:ext>
            </a:extLst>
          </p:cNvPr>
          <p:cNvSpPr/>
          <p:nvPr/>
        </p:nvSpPr>
        <p:spPr>
          <a:xfrm>
            <a:off x="11479145" y="9247917"/>
            <a:ext cx="4605134" cy="39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</a:pPr>
            <a:r>
              <a:rPr lang="en-US" sz="1650">
                <a:solidFill>
                  <a:srgbClr val="7F7F7F"/>
                </a:solidFill>
                <a:latin typeface="DINPro-Regular" panose="020B0604020202020204" charset="0"/>
                <a:ea typeface="Trebuchet MS"/>
                <a:cs typeface="DINPro-Regular" panose="020B0604020202020204" charset="0"/>
                <a:sym typeface="Trebuchet MS"/>
              </a:rPr>
              <a:t>GPU: A100, Network: EfficientNet-B0, BS=64</a:t>
            </a:r>
            <a:endParaRPr>
              <a:latin typeface="DINPro-Regular" panose="020B0604020202020204" charset="0"/>
              <a:cs typeface="DINPro-Regular" panose="020B0604020202020204" charset="0"/>
            </a:endParaRPr>
          </a:p>
        </p:txBody>
      </p:sp>
      <p:graphicFrame>
        <p:nvGraphicFramePr>
          <p:cNvPr id="38" name="Google Shape;124;p2">
            <a:extLst>
              <a:ext uri="{FF2B5EF4-FFF2-40B4-BE49-F238E27FC236}">
                <a16:creationId xmlns:a16="http://schemas.microsoft.com/office/drawing/2014/main" id="{EA786FA8-7281-4E22-884B-C8E232D811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198818"/>
              </p:ext>
            </p:extLst>
          </p:nvPr>
        </p:nvGraphicFramePr>
        <p:xfrm>
          <a:off x="11777152" y="6170461"/>
          <a:ext cx="4719228" cy="3077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6234CDFE-4917-410B-91A2-6447DAD5EE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456" y="2584795"/>
            <a:ext cx="7208294" cy="1955287"/>
          </a:xfrm>
          <a:prstGeom prst="rect">
            <a:avLst/>
          </a:prstGeom>
        </p:spPr>
      </p:pic>
      <p:pic>
        <p:nvPicPr>
          <p:cNvPr id="3" name="Picture 2" descr="TensorRT SDK | NVIDIA Developer">
            <a:extLst>
              <a:ext uri="{FF2B5EF4-FFF2-40B4-BE49-F238E27FC236}">
                <a16:creationId xmlns:a16="http://schemas.microsoft.com/office/drawing/2014/main" id="{866E5297-B4A1-795D-F428-A408572C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040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TensorRT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EEE3B-FD0E-4DDE-861F-2B17FB710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Recurrent neural network optimizations</a:t>
            </a:r>
          </a:p>
        </p:txBody>
      </p:sp>
      <p:sp>
        <p:nvSpPr>
          <p:cNvPr id="1243" name="Google Shape;1243;p19"/>
          <p:cNvSpPr txBox="1">
            <a:spLocks noGrp="1"/>
          </p:cNvSpPr>
          <p:nvPr>
            <p:ph idx="4294967295"/>
          </p:nvPr>
        </p:nvSpPr>
        <p:spPr>
          <a:xfrm>
            <a:off x="1123950" y="2771775"/>
            <a:ext cx="8120063" cy="619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>
                <a:srgbClr val="B3B3B3"/>
              </a:buClr>
              <a:buNone/>
            </a:pPr>
            <a:r>
              <a:rPr lang="en-US" sz="3200" b="1">
                <a:solidFill>
                  <a:schemeClr val="bg1"/>
                </a:solidFill>
                <a:latin typeface="DINPro-Regular" panose="020B0604020202020204" charset="0"/>
                <a:sym typeface="Arial"/>
              </a:rPr>
              <a:t>Deploy highly-optimized Conversational AI apps in production environments</a:t>
            </a:r>
            <a:br>
              <a:rPr lang="en-US">
                <a:latin typeface="DINPro-Regular" panose="020B0604020202020204"/>
                <a:ea typeface="Arial"/>
                <a:cs typeface="Arial"/>
              </a:rPr>
            </a:br>
            <a:endParaRPr lang="en-US" sz="2340">
              <a:solidFill>
                <a:srgbClr val="262626"/>
              </a:solidFill>
              <a:latin typeface="DINPro-Regular" panose="020B0604020202020204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None/>
            </a:pPr>
            <a:r>
              <a:rPr lang="en-US" sz="2325">
                <a:solidFill>
                  <a:srgbClr val="262626"/>
                </a:solidFill>
                <a:latin typeface="DINPro-Regular" panose="020B0604020202020204"/>
                <a:ea typeface="Arial"/>
                <a:cs typeface="Arial"/>
                <a:sym typeface="Arial"/>
              </a:rPr>
              <a:t>New API to define loops found in RNNs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</a:pPr>
            <a:endParaRPr lang="en-US" sz="2340">
              <a:solidFill>
                <a:srgbClr val="262626"/>
              </a:solidFill>
              <a:latin typeface="DINPro-Regular" panose="020B0604020202020204"/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None/>
            </a:pPr>
            <a:r>
              <a:rPr lang="en-US" sz="2340">
                <a:solidFill>
                  <a:srgbClr val="262626"/>
                </a:solidFill>
                <a:latin typeface="DINPro-Regular" panose="020B0604020202020204"/>
                <a:ea typeface="Arial"/>
                <a:cs typeface="Arial"/>
                <a:sym typeface="Arial"/>
              </a:rPr>
              <a:t>Compiler fuses pointwise ops, generates optimized kernels, and fuses ops across time steps</a:t>
            </a:r>
            <a:endParaRPr lang="en-US">
              <a:latin typeface="DINPro-Regular" panose="020B0604020202020204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</a:pPr>
            <a:endParaRPr lang="en-US" sz="2340">
              <a:solidFill>
                <a:srgbClr val="262626"/>
              </a:solidFill>
              <a:latin typeface="DINPro-Regular" panose="020B0604020202020204"/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None/>
            </a:pPr>
            <a:r>
              <a:rPr lang="en-US" sz="2340">
                <a:solidFill>
                  <a:srgbClr val="262626"/>
                </a:solidFill>
                <a:latin typeface="DINPro-Regular" panose="020B0604020202020204"/>
                <a:ea typeface="Arial"/>
                <a:cs typeface="Arial"/>
                <a:sym typeface="Arial"/>
              </a:rPr>
              <a:t>Models Supported: </a:t>
            </a:r>
            <a:r>
              <a:rPr lang="en-US" sz="2340" err="1">
                <a:solidFill>
                  <a:srgbClr val="262626"/>
                </a:solidFill>
                <a:latin typeface="DINPro-Regular" panose="020B0604020202020204"/>
                <a:ea typeface="Arial"/>
                <a:cs typeface="Arial"/>
                <a:sym typeface="Arial"/>
              </a:rPr>
              <a:t>Tacotron</a:t>
            </a:r>
            <a:r>
              <a:rPr lang="en-US" sz="2340">
                <a:solidFill>
                  <a:srgbClr val="262626"/>
                </a:solidFill>
                <a:latin typeface="DINPro-Regular" panose="020B0604020202020204"/>
                <a:ea typeface="Arial"/>
                <a:cs typeface="Arial"/>
                <a:sym typeface="Arial"/>
              </a:rPr>
              <a:t> 2, </a:t>
            </a:r>
            <a:r>
              <a:rPr lang="en-US" sz="2340" err="1">
                <a:solidFill>
                  <a:srgbClr val="262626"/>
                </a:solidFill>
                <a:latin typeface="DINPro-Regular" panose="020B0604020202020204"/>
                <a:ea typeface="Arial"/>
                <a:cs typeface="Arial"/>
                <a:sym typeface="Arial"/>
              </a:rPr>
              <a:t>WaveRNN</a:t>
            </a:r>
            <a:r>
              <a:rPr lang="en-US" sz="2340">
                <a:solidFill>
                  <a:srgbClr val="262626"/>
                </a:solidFill>
                <a:latin typeface="DINPro-Regular" panose="020B0604020202020204"/>
                <a:ea typeface="Arial"/>
                <a:cs typeface="Arial"/>
                <a:sym typeface="Arial"/>
              </a:rPr>
              <a:t>, </a:t>
            </a:r>
            <a:r>
              <a:rPr lang="en-US" sz="2340" err="1">
                <a:solidFill>
                  <a:srgbClr val="262626"/>
                </a:solidFill>
                <a:latin typeface="DINPro-Regular" panose="020B0604020202020204"/>
                <a:ea typeface="Arial"/>
                <a:cs typeface="Arial"/>
                <a:sym typeface="Arial"/>
              </a:rPr>
              <a:t>DeepASR</a:t>
            </a:r>
            <a:r>
              <a:rPr lang="en-US" sz="2340">
                <a:solidFill>
                  <a:srgbClr val="262626"/>
                </a:solidFill>
                <a:latin typeface="DINPro-Regular" panose="020B0604020202020204"/>
                <a:ea typeface="Arial"/>
                <a:cs typeface="Arial"/>
                <a:sym typeface="Arial"/>
              </a:rPr>
              <a:t>, GNMT, LSTM Peephole, LSTM Autoencoder</a:t>
            </a:r>
            <a:endParaRPr lang="en-US">
              <a:latin typeface="DINPro-Regular" panose="020B0604020202020204"/>
            </a:endParaRPr>
          </a:p>
          <a:p>
            <a:pPr marL="0" indent="0">
              <a:spcBef>
                <a:spcPts val="0"/>
              </a:spcBef>
            </a:pPr>
            <a:endParaRPr>
              <a:latin typeface="DINPro-Regular" panose="020B0604020202020204" charset="0"/>
              <a:cs typeface="DINPro-Regular" panose="020B0604020202020204" charset="0"/>
            </a:endParaRPr>
          </a:p>
        </p:txBody>
      </p:sp>
      <p:sp>
        <p:nvSpPr>
          <p:cNvPr id="1246" name="Google Shape;1246;p19">
            <a:hlinkClick r:id="rId3"/>
          </p:cNvPr>
          <p:cNvSpPr txBox="1"/>
          <p:nvPr/>
        </p:nvSpPr>
        <p:spPr>
          <a:xfrm>
            <a:off x="5928483" y="9800461"/>
            <a:ext cx="6508032" cy="38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1200"/>
            </a:pPr>
            <a:r>
              <a:rPr lang="en-US" u="sng">
                <a:solidFill>
                  <a:srgbClr val="76B900"/>
                </a:solidFill>
                <a:latin typeface="DINPro-Regular" panose="020B0604020202020204" charset="0"/>
                <a:ea typeface="Trebuchet MS"/>
                <a:cs typeface="DINPro-Regular" panose="020B0604020202020204" charset="0"/>
                <a:sym typeface="Trebuchet MS"/>
                <a:hlinkClick r:id="rId4"/>
              </a:rPr>
              <a:t>Blog: Real Time Text-to-Speech using TensorRT</a:t>
            </a:r>
            <a:endParaRPr>
              <a:latin typeface="DINPro-Regular" panose="020B0604020202020204" charset="0"/>
              <a:cs typeface="DINPro-Regular" panose="020B0604020202020204" charset="0"/>
            </a:endParaRPr>
          </a:p>
        </p:txBody>
      </p:sp>
      <p:pic>
        <p:nvPicPr>
          <p:cNvPr id="4" name="Picture 2" descr="TensorRT SDK | NVIDIA Developer">
            <a:extLst>
              <a:ext uri="{FF2B5EF4-FFF2-40B4-BE49-F238E27FC236}">
                <a16:creationId xmlns:a16="http://schemas.microsoft.com/office/drawing/2014/main" id="{25CCEC99-FE43-BC9C-DB57-326991D5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4B40B1-27AA-B8D3-6CCE-2322AA2AB6F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6804" y="2303721"/>
            <a:ext cx="6361656" cy="6528116"/>
          </a:xfrm>
          <a:prstGeom prst="roundRect">
            <a:avLst>
              <a:gd name="adj" fmla="val 299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5">
            <a:extLst>
              <a:ext uri="{FF2B5EF4-FFF2-40B4-BE49-F238E27FC236}">
                <a16:creationId xmlns:a16="http://schemas.microsoft.com/office/drawing/2014/main" id="{D86CD5C2-CC9C-4291-AEDF-CEA5C9BC4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Inference Optimization Workflow for T</a:t>
            </a:r>
            <a:r>
              <a:rPr lang="en-US" cap="none"/>
              <a:t>ensorRT</a:t>
            </a:r>
            <a:endParaRPr lang="en-US" sz="3000">
              <a:solidFill>
                <a:schemeClr val="tx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ABA8A-D889-6126-FC0E-00E2E17A8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BB1932-F9DC-427E-AE96-51DD9AE3BFC7}"/>
              </a:ext>
            </a:extLst>
          </p:cNvPr>
          <p:cNvGrpSpPr/>
          <p:nvPr/>
        </p:nvGrpSpPr>
        <p:grpSpPr>
          <a:xfrm>
            <a:off x="2296630" y="2452437"/>
            <a:ext cx="13530649" cy="2409568"/>
            <a:chOff x="4789742" y="3416985"/>
            <a:chExt cx="27061297" cy="48191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0D54CF-DE2C-478F-BF6A-8DE68E6416EE}"/>
                </a:ext>
              </a:extLst>
            </p:cNvPr>
            <p:cNvSpPr/>
            <p:nvPr/>
          </p:nvSpPr>
          <p:spPr>
            <a:xfrm>
              <a:off x="4789742" y="3416985"/>
              <a:ext cx="27061297" cy="481913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err="1">
                <a:solidFill>
                  <a:srgbClr val="FFFFFF"/>
                </a:solidFill>
                <a:latin typeface="NVIDIA San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F64DBC-D30E-4504-BD39-015267F0BD30}"/>
                </a:ext>
              </a:extLst>
            </p:cNvPr>
            <p:cNvCxnSpPr/>
            <p:nvPr/>
          </p:nvCxnSpPr>
          <p:spPr>
            <a:xfrm>
              <a:off x="12374134" y="5634262"/>
              <a:ext cx="1071384" cy="0"/>
            </a:xfrm>
            <a:prstGeom prst="straightConnector1">
              <a:avLst/>
            </a:prstGeom>
            <a:ln w="476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DB2D674-AE70-4A35-9237-C5DE7C6B96A9}"/>
                </a:ext>
              </a:extLst>
            </p:cNvPr>
            <p:cNvCxnSpPr/>
            <p:nvPr/>
          </p:nvCxnSpPr>
          <p:spPr>
            <a:xfrm>
              <a:off x="22996209" y="5569207"/>
              <a:ext cx="1071384" cy="0"/>
            </a:xfrm>
            <a:prstGeom prst="straightConnector1">
              <a:avLst/>
            </a:prstGeom>
            <a:ln w="476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E58032-DEA4-45E1-B9A3-FBF207DA11CC}"/>
                </a:ext>
              </a:extLst>
            </p:cNvPr>
            <p:cNvGrpSpPr/>
            <p:nvPr/>
          </p:nvGrpSpPr>
          <p:grpSpPr>
            <a:xfrm>
              <a:off x="18956062" y="4221113"/>
              <a:ext cx="4102744" cy="3498744"/>
              <a:chOff x="16962397" y="3909722"/>
              <a:chExt cx="4102744" cy="3498744"/>
            </a:xfrm>
          </p:grpSpPr>
          <p:sp>
            <p:nvSpPr>
              <p:cNvPr id="9" name="Google Shape;889;p5">
                <a:extLst>
                  <a:ext uri="{FF2B5EF4-FFF2-40B4-BE49-F238E27FC236}">
                    <a16:creationId xmlns:a16="http://schemas.microsoft.com/office/drawing/2014/main" id="{65770E9C-3043-40C2-A0AB-ACE517C6020E}"/>
                  </a:ext>
                </a:extLst>
              </p:cNvPr>
              <p:cNvSpPr txBox="1"/>
              <p:nvPr/>
            </p:nvSpPr>
            <p:spPr>
              <a:xfrm>
                <a:off x="16962397" y="6023592"/>
                <a:ext cx="4102744" cy="1384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ctr" anchorCtr="0">
                <a:spAutoFit/>
              </a:bodyPr>
              <a:lstStyle/>
              <a:p>
                <a:pPr algn="ctr" defTabSz="2286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:r>
                  <a:rPr lang="en-US" sz="2000">
                    <a:solidFill>
                      <a:srgbClr val="000000"/>
                    </a:solidFill>
                    <a:latin typeface="NVIDIA Sans"/>
                    <a:ea typeface="+mn-ea"/>
                    <a:sym typeface="Arial"/>
                  </a:rPr>
                  <a:t>TensorRT Optimizer</a:t>
                </a:r>
                <a:endParaRPr sz="1600">
                  <a:solidFill>
                    <a:srgbClr val="FFFFFF"/>
                  </a:solidFill>
                  <a:latin typeface="NVIDIA Sans"/>
                  <a:ea typeface="+mn-ea"/>
                </a:endParaRPr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8BA0B878-683B-4DC6-9B16-5AE687158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911874" y="3909722"/>
                <a:ext cx="1987196" cy="1987196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9CCFDFC-7276-4FE1-A954-51E670E01648}"/>
                </a:ext>
              </a:extLst>
            </p:cNvPr>
            <p:cNvGrpSpPr/>
            <p:nvPr/>
          </p:nvGrpSpPr>
          <p:grpSpPr>
            <a:xfrm>
              <a:off x="24004997" y="4166172"/>
              <a:ext cx="4102744" cy="3561310"/>
              <a:chOff x="21519820" y="3845930"/>
              <a:chExt cx="4102744" cy="3561310"/>
            </a:xfrm>
          </p:grpSpPr>
          <p:sp>
            <p:nvSpPr>
              <p:cNvPr id="10" name="Google Shape;895;p5">
                <a:extLst>
                  <a:ext uri="{FF2B5EF4-FFF2-40B4-BE49-F238E27FC236}">
                    <a16:creationId xmlns:a16="http://schemas.microsoft.com/office/drawing/2014/main" id="{3917F92B-C41C-48F3-8EDF-9C52DF09969B}"/>
                  </a:ext>
                </a:extLst>
              </p:cNvPr>
              <p:cNvSpPr txBox="1"/>
              <p:nvPr/>
            </p:nvSpPr>
            <p:spPr>
              <a:xfrm>
                <a:off x="21519820" y="6022366"/>
                <a:ext cx="4102744" cy="1384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ctr" anchorCtr="0">
                <a:spAutoFit/>
              </a:bodyPr>
              <a:lstStyle/>
              <a:p>
                <a:pPr algn="ctr" defTabSz="2286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:r>
                  <a:rPr lang="en-US" sz="2000">
                    <a:solidFill>
                      <a:srgbClr val="000000"/>
                    </a:solidFill>
                    <a:latin typeface="NVIDIA Sans"/>
                    <a:ea typeface="+mn-ea"/>
                    <a:sym typeface="Arial"/>
                  </a:rPr>
                  <a:t>TensorRT Runtime</a:t>
                </a:r>
                <a:endParaRPr sz="1600">
                  <a:solidFill>
                    <a:srgbClr val="FFFFFF"/>
                  </a:solidFill>
                  <a:latin typeface="NVIDIA Sans"/>
                  <a:ea typeface="+mn-ea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AC7B5FC-AEF4-46D9-823A-9EEC4977D543}"/>
                  </a:ext>
                </a:extLst>
              </p:cNvPr>
              <p:cNvGrpSpPr/>
              <p:nvPr/>
            </p:nvGrpSpPr>
            <p:grpSpPr>
              <a:xfrm>
                <a:off x="22464340" y="3845930"/>
                <a:ext cx="2213704" cy="2114780"/>
                <a:chOff x="30394250" y="3157834"/>
                <a:chExt cx="1987196" cy="1987196"/>
              </a:xfrm>
            </p:grpSpPr>
            <p:pic>
              <p:nvPicPr>
                <p:cNvPr id="17" name="Graphic 16">
                  <a:extLst>
                    <a:ext uri="{FF2B5EF4-FFF2-40B4-BE49-F238E27FC236}">
                      <a16:creationId xmlns:a16="http://schemas.microsoft.com/office/drawing/2014/main" id="{ED5CC6F3-237E-4578-8927-EDB305EC8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94250" y="3157834"/>
                  <a:ext cx="1987196" cy="1987196"/>
                </a:xfrm>
                <a:prstGeom prst="rect">
                  <a:avLst/>
                </a:prstGeom>
              </p:spPr>
            </p:pic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98050C7-9B7D-4148-AD5C-1C44EADB6964}"/>
                    </a:ext>
                  </a:extLst>
                </p:cNvPr>
                <p:cNvSpPr/>
                <p:nvPr/>
              </p:nvSpPr>
              <p:spPr>
                <a:xfrm>
                  <a:off x="31702377" y="4328457"/>
                  <a:ext cx="360778" cy="360778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286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900">
                    <a:solidFill>
                      <a:srgbClr val="000000"/>
                    </a:solidFill>
                    <a:latin typeface="NVIDIA Sans"/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E75F9D0-0857-4019-8E4A-60FA6A6D7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2764" y="4356100"/>
                  <a:ext cx="0" cy="18732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D619ECF-150E-4E18-8C48-507AAB30C6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749999" y="4476224"/>
                  <a:ext cx="132766" cy="4569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9EE32A-F6EF-4DBF-8ED3-4B871C4C9F14}"/>
                </a:ext>
              </a:extLst>
            </p:cNvPr>
            <p:cNvGrpSpPr/>
            <p:nvPr/>
          </p:nvGrpSpPr>
          <p:grpSpPr>
            <a:xfrm>
              <a:off x="9055156" y="4199072"/>
              <a:ext cx="3381576" cy="3578372"/>
              <a:chOff x="9742403" y="4078470"/>
              <a:chExt cx="3381576" cy="3578372"/>
            </a:xfrm>
          </p:grpSpPr>
          <p:sp>
            <p:nvSpPr>
              <p:cNvPr id="11" name="Google Shape;896;p5">
                <a:extLst>
                  <a:ext uri="{FF2B5EF4-FFF2-40B4-BE49-F238E27FC236}">
                    <a16:creationId xmlns:a16="http://schemas.microsoft.com/office/drawing/2014/main" id="{5E6F43CC-78A6-4850-B74E-77A06182D71B}"/>
                  </a:ext>
                </a:extLst>
              </p:cNvPr>
              <p:cNvSpPr txBox="1"/>
              <p:nvPr/>
            </p:nvSpPr>
            <p:spPr>
              <a:xfrm>
                <a:off x="9742403" y="6271968"/>
                <a:ext cx="3381576" cy="1384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ctr" anchorCtr="0">
                <a:spAutoFit/>
              </a:bodyPr>
              <a:lstStyle/>
              <a:p>
                <a:pPr algn="ctr" defTabSz="2286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:r>
                  <a:rPr lang="en-US" sz="2000">
                    <a:solidFill>
                      <a:srgbClr val="000000"/>
                    </a:solidFill>
                    <a:latin typeface="NVIDIA Sans"/>
                    <a:ea typeface="+mn-ea"/>
                    <a:sym typeface="Arial"/>
                  </a:rPr>
                  <a:t>Trained DNN</a:t>
                </a:r>
                <a:endParaRPr sz="1600">
                  <a:solidFill>
                    <a:srgbClr val="FFFFFF"/>
                  </a:solidFill>
                  <a:latin typeface="NVIDIA Sans"/>
                  <a:ea typeface="+mn-ea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8F60E394-C789-4BA8-94BE-7DF5F618F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340233" y="4078470"/>
                <a:ext cx="2185916" cy="2185916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F63CD3F-9EA5-4AD8-A240-0E1B8B21D245}"/>
                </a:ext>
              </a:extLst>
            </p:cNvPr>
            <p:cNvGrpSpPr/>
            <p:nvPr/>
          </p:nvGrpSpPr>
          <p:grpSpPr>
            <a:xfrm>
              <a:off x="13382920" y="4127821"/>
              <a:ext cx="4626954" cy="3655473"/>
              <a:chOff x="13382920" y="4127821"/>
              <a:chExt cx="4626954" cy="365547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1F294E7-39D2-4B95-B69B-8D23DB3F64F7}"/>
                  </a:ext>
                </a:extLst>
              </p:cNvPr>
              <p:cNvGrpSpPr/>
              <p:nvPr/>
            </p:nvGrpSpPr>
            <p:grpSpPr>
              <a:xfrm>
                <a:off x="14456147" y="4127821"/>
                <a:ext cx="2542758" cy="2568264"/>
                <a:chOff x="14782598" y="3882163"/>
                <a:chExt cx="2542758" cy="2568264"/>
              </a:xfrm>
            </p:grpSpPr>
            <p:pic>
              <p:nvPicPr>
                <p:cNvPr id="37" name="Picture 3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C4953CE-EE63-4A63-833A-0B8A026999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82598" y="3882163"/>
                  <a:ext cx="2542758" cy="2568264"/>
                </a:xfrm>
                <a:prstGeom prst="rect">
                  <a:avLst/>
                </a:prstGeom>
              </p:spPr>
            </p:pic>
            <p:sp>
              <p:nvSpPr>
                <p:cNvPr id="3" name="Rectangle: Single Corner Snipped 2">
                  <a:extLst>
                    <a:ext uri="{FF2B5EF4-FFF2-40B4-BE49-F238E27FC236}">
                      <a16:creationId xmlns:a16="http://schemas.microsoft.com/office/drawing/2014/main" id="{E573ABC3-2761-47E6-A242-F817773A3C15}"/>
                    </a:ext>
                  </a:extLst>
                </p:cNvPr>
                <p:cNvSpPr/>
                <p:nvPr/>
              </p:nvSpPr>
              <p:spPr>
                <a:xfrm rot="5400000">
                  <a:off x="15309646" y="4349127"/>
                  <a:ext cx="709573" cy="779089"/>
                </a:xfrm>
                <a:prstGeom prst="snip1Rect">
                  <a:avLst>
                    <a:gd name="adj" fmla="val 3706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286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000" err="1">
                    <a:solidFill>
                      <a:srgbClr val="FFFFFF"/>
                    </a:solidFill>
                    <a:latin typeface="NVIDIA Sans"/>
                  </a:endParaRPr>
                </a:p>
              </p:txBody>
            </p:sp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9634A5A9-4B5B-4333-A502-CA6A46D5B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71385" y="4266129"/>
                  <a:ext cx="1001357" cy="1011400"/>
                </a:xfrm>
                <a:prstGeom prst="rect">
                  <a:avLst/>
                </a:prstGeom>
              </p:spPr>
            </p:pic>
          </p:grpSp>
          <p:sp>
            <p:nvSpPr>
              <p:cNvPr id="39" name="Google Shape;889;p5">
                <a:extLst>
                  <a:ext uri="{FF2B5EF4-FFF2-40B4-BE49-F238E27FC236}">
                    <a16:creationId xmlns:a16="http://schemas.microsoft.com/office/drawing/2014/main" id="{B5E81F84-32A4-4560-A071-06E758986ACB}"/>
                  </a:ext>
                </a:extLst>
              </p:cNvPr>
              <p:cNvSpPr txBox="1"/>
              <p:nvPr/>
            </p:nvSpPr>
            <p:spPr>
              <a:xfrm>
                <a:off x="13382920" y="6398420"/>
                <a:ext cx="4626954" cy="1384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ctr" anchorCtr="0">
                <a:spAutoFit/>
              </a:bodyPr>
              <a:lstStyle/>
              <a:p>
                <a:pPr algn="ctr" defTabSz="2286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</a:pPr>
                <a:r>
                  <a:rPr lang="en-US" sz="2000">
                    <a:solidFill>
                      <a:srgbClr val="000000"/>
                    </a:solidFill>
                    <a:latin typeface="NVIDIA Sans"/>
                    <a:ea typeface="+mn-ea"/>
                    <a:sym typeface="Arial"/>
                  </a:rPr>
                  <a:t>ONNX Conversion</a:t>
                </a:r>
                <a:endParaRPr sz="1600">
                  <a:solidFill>
                    <a:srgbClr val="FFFFFF"/>
                  </a:solidFill>
                  <a:latin typeface="NVIDIA Sans"/>
                  <a:ea typeface="+mn-ea"/>
                </a:endParaRP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0B5EBFE-52E4-48B7-8EE2-6FA871E901C1}"/>
                </a:ext>
              </a:extLst>
            </p:cNvPr>
            <p:cNvCxnSpPr/>
            <p:nvPr/>
          </p:nvCxnSpPr>
          <p:spPr>
            <a:xfrm>
              <a:off x="17947276" y="5603923"/>
              <a:ext cx="1071384" cy="0"/>
            </a:xfrm>
            <a:prstGeom prst="straightConnector1">
              <a:avLst/>
            </a:prstGeom>
            <a:ln w="476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411AAC8-7BF3-4856-8AD8-3BC7AFA56E69}"/>
              </a:ext>
            </a:extLst>
          </p:cNvPr>
          <p:cNvSpPr/>
          <p:nvPr/>
        </p:nvSpPr>
        <p:spPr>
          <a:xfrm>
            <a:off x="2296630" y="5920702"/>
            <a:ext cx="13530649" cy="24095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err="1">
              <a:solidFill>
                <a:srgbClr val="FFFFFF"/>
              </a:solidFill>
              <a:latin typeface="NVIDIA San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B03AB3-CAF9-454B-8F22-84D36D8DA714}"/>
              </a:ext>
            </a:extLst>
          </p:cNvPr>
          <p:cNvCxnSpPr/>
          <p:nvPr/>
        </p:nvCxnSpPr>
        <p:spPr>
          <a:xfrm>
            <a:off x="6845256" y="7056213"/>
            <a:ext cx="535692" cy="0"/>
          </a:xfrm>
          <a:prstGeom prst="straightConnector1">
            <a:avLst/>
          </a:prstGeom>
          <a:ln w="476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896;p5">
            <a:extLst>
              <a:ext uri="{FF2B5EF4-FFF2-40B4-BE49-F238E27FC236}">
                <a16:creationId xmlns:a16="http://schemas.microsoft.com/office/drawing/2014/main" id="{09A5F2F3-50E7-4598-AE8A-57A45CA30DC0}"/>
              </a:ext>
            </a:extLst>
          </p:cNvPr>
          <p:cNvSpPr txBox="1"/>
          <p:nvPr/>
        </p:nvSpPr>
        <p:spPr>
          <a:xfrm>
            <a:off x="3822838" y="7643450"/>
            <a:ext cx="2711429" cy="4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spAutoFit/>
          </a:bodyPr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2000">
                <a:solidFill>
                  <a:srgbClr val="000000"/>
                </a:solidFill>
                <a:latin typeface="NVIDIA Sans"/>
                <a:ea typeface="+mn-ea"/>
                <a:sym typeface="Arial"/>
              </a:rPr>
              <a:t>Trained DNN</a:t>
            </a:r>
            <a:endParaRPr sz="1600">
              <a:solidFill>
                <a:srgbClr val="FFFFFF"/>
              </a:solidFill>
              <a:latin typeface="NVIDIA Sans"/>
              <a:ea typeface="+mn-ea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C549A3-1B7D-4C11-B479-E0D40F63C510}"/>
              </a:ext>
            </a:extLst>
          </p:cNvPr>
          <p:cNvCxnSpPr/>
          <p:nvPr/>
        </p:nvCxnSpPr>
        <p:spPr>
          <a:xfrm>
            <a:off x="11192809" y="7064906"/>
            <a:ext cx="535692" cy="0"/>
          </a:xfrm>
          <a:prstGeom prst="straightConnector1">
            <a:avLst/>
          </a:prstGeom>
          <a:ln w="476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11EE15C-F584-4AF2-A777-37214C8B4B6F}"/>
              </a:ext>
            </a:extLst>
          </p:cNvPr>
          <p:cNvSpPr txBox="1"/>
          <p:nvPr/>
        </p:nvSpPr>
        <p:spPr>
          <a:xfrm>
            <a:off x="11864487" y="7758539"/>
            <a:ext cx="335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NVIDIA Sans"/>
                <a:ea typeface="+mn-ea"/>
              </a:rPr>
              <a:t>Inference in-Framework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65E0FA9-05E9-465E-AE1E-21ABFE836B82}"/>
              </a:ext>
            </a:extLst>
          </p:cNvPr>
          <p:cNvGrpSpPr/>
          <p:nvPr/>
        </p:nvGrpSpPr>
        <p:grpSpPr>
          <a:xfrm>
            <a:off x="3391380" y="6411537"/>
            <a:ext cx="3191716" cy="1137539"/>
            <a:chOff x="6782760" y="12823073"/>
            <a:chExt cx="6383432" cy="2275078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961769C-5C9F-483A-B074-4B92BE2E8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82760" y="12823073"/>
              <a:ext cx="2185916" cy="2185916"/>
            </a:xfrm>
            <a:prstGeom prst="rect">
              <a:avLst/>
            </a:prstGeom>
          </p:spPr>
        </p:pic>
        <p:pic>
          <p:nvPicPr>
            <p:cNvPr id="47" name="Picture 8" descr="https://onnx.ai/assets/pytorch-logo-dark.png">
              <a:extLst>
                <a:ext uri="{FF2B5EF4-FFF2-40B4-BE49-F238E27FC236}">
                  <a16:creationId xmlns:a16="http://schemas.microsoft.com/office/drawing/2014/main" id="{96B57EB7-220D-4724-A617-525F63AD81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3" r="7641"/>
            <a:stretch/>
          </p:blipFill>
          <p:spPr bwMode="auto">
            <a:xfrm>
              <a:off x="9338852" y="13007263"/>
              <a:ext cx="3211467" cy="7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Build tensorflow2 with CUDA support - openSUSE News">
              <a:extLst>
                <a:ext uri="{FF2B5EF4-FFF2-40B4-BE49-F238E27FC236}">
                  <a16:creationId xmlns:a16="http://schemas.microsoft.com/office/drawing/2014/main" id="{E34A07B9-65E5-44C4-950C-30444AED1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9" t="24380" r="7096" b="18090"/>
            <a:stretch/>
          </p:blipFill>
          <p:spPr bwMode="auto">
            <a:xfrm>
              <a:off x="8832884" y="14148993"/>
              <a:ext cx="4223402" cy="949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Google Shape;932;p5">
              <a:extLst>
                <a:ext uri="{FF2B5EF4-FFF2-40B4-BE49-F238E27FC236}">
                  <a16:creationId xmlns:a16="http://schemas.microsoft.com/office/drawing/2014/main" id="{CA65466B-ABBC-44E2-A261-8D9D0434E2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2979" y="13928482"/>
              <a:ext cx="4443213" cy="1"/>
            </a:xfrm>
            <a:prstGeom prst="straightConnector1">
              <a:avLst/>
            </a:prstGeom>
            <a:noFill/>
            <a:ln w="12700" cap="flat" cmpd="sng">
              <a:gradFill>
                <a:gsLst>
                  <a:gs pos="0">
                    <a:schemeClr val="accent4">
                      <a:alpha val="0"/>
                    </a:schemeClr>
                  </a:gs>
                  <a:gs pos="37000">
                    <a:schemeClr val="accent4"/>
                  </a:gs>
                  <a:gs pos="7000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4E018D2-9B45-455E-8E37-C5EEC7B9C4BE}"/>
              </a:ext>
            </a:extLst>
          </p:cNvPr>
          <p:cNvSpPr txBox="1"/>
          <p:nvPr/>
        </p:nvSpPr>
        <p:spPr>
          <a:xfrm>
            <a:off x="2296629" y="2001366"/>
            <a:ext cx="194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NVIDIA Sans"/>
                <a:ea typeface="+mn-ea"/>
              </a:rPr>
              <a:t>TensorRT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8D2548-8022-47E8-90D8-AA4E3E05FB32}"/>
              </a:ext>
            </a:extLst>
          </p:cNvPr>
          <p:cNvSpPr txBox="1"/>
          <p:nvPr/>
        </p:nvSpPr>
        <p:spPr>
          <a:xfrm>
            <a:off x="2033542" y="5480484"/>
            <a:ext cx="512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NVIDIA Sans"/>
                <a:ea typeface="+mn-ea"/>
              </a:rPr>
              <a:t>TensorRT Framework Integrations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6BF172-BEC5-416B-9723-C0FA72DC8D9D}"/>
              </a:ext>
            </a:extLst>
          </p:cNvPr>
          <p:cNvGrpSpPr/>
          <p:nvPr/>
        </p:nvGrpSpPr>
        <p:grpSpPr>
          <a:xfrm>
            <a:off x="6504492" y="6263670"/>
            <a:ext cx="5447259" cy="3360971"/>
            <a:chOff x="13008984" y="12527339"/>
            <a:chExt cx="10894518" cy="672194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D2B7D-364B-421D-B051-A40D6D3405DC}"/>
                </a:ext>
              </a:extLst>
            </p:cNvPr>
            <p:cNvSpPr/>
            <p:nvPr/>
          </p:nvSpPr>
          <p:spPr>
            <a:xfrm>
              <a:off x="16017964" y="12527339"/>
              <a:ext cx="4914726" cy="28829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NVIDIA Sans"/>
              </a:endParaRPr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961499AE-8018-4CD0-ADB7-01867B64AB77}"/>
                </a:ext>
              </a:extLst>
            </p:cNvPr>
            <p:cNvSpPr/>
            <p:nvPr/>
          </p:nvSpPr>
          <p:spPr>
            <a:xfrm>
              <a:off x="13008984" y="15405491"/>
              <a:ext cx="10894518" cy="3843790"/>
            </a:xfrm>
            <a:prstGeom prst="trapezoid">
              <a:avLst>
                <a:gd name="adj" fmla="val 7761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000" err="1">
                <a:solidFill>
                  <a:srgbClr val="FFFFFF"/>
                </a:solidFill>
                <a:latin typeface="NVIDIA Sans"/>
              </a:endParaRPr>
            </a:p>
          </p:txBody>
        </p:sp>
        <p:sp>
          <p:nvSpPr>
            <p:cNvPr id="21" name="Google Shape;889;p5">
              <a:extLst>
                <a:ext uri="{FF2B5EF4-FFF2-40B4-BE49-F238E27FC236}">
                  <a16:creationId xmlns:a16="http://schemas.microsoft.com/office/drawing/2014/main" id="{7A9B94F5-91B1-4080-88B3-4664F38FCFDF}"/>
                </a:ext>
              </a:extLst>
            </p:cNvPr>
            <p:cNvSpPr txBox="1"/>
            <p:nvPr/>
          </p:nvSpPr>
          <p:spPr>
            <a:xfrm>
              <a:off x="15171310" y="17779977"/>
              <a:ext cx="3468650" cy="11632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68550" rIns="137138" bIns="68550" anchor="ctr" anchorCtr="0">
              <a:spAutoFit/>
            </a:bodyPr>
            <a:lstStyle/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</a:pPr>
              <a:r>
                <a:rPr lang="en-US" sz="1600">
                  <a:solidFill>
                    <a:srgbClr val="000000"/>
                  </a:solidFill>
                  <a:latin typeface="NVIDIA Sans"/>
                  <a:ea typeface="+mn-ea"/>
                  <a:sym typeface="Arial"/>
                </a:rPr>
                <a:t>TensorRT Optimizer</a:t>
              </a:r>
              <a:endParaRPr sz="1200">
                <a:solidFill>
                  <a:srgbClr val="FFFFFF"/>
                </a:solidFill>
                <a:latin typeface="NVIDIA Sans"/>
                <a:ea typeface="+mn-ea"/>
              </a:endParaRPr>
            </a:p>
          </p:txBody>
        </p:sp>
        <p:sp>
          <p:nvSpPr>
            <p:cNvPr id="22" name="Google Shape;895;p5">
              <a:extLst>
                <a:ext uri="{FF2B5EF4-FFF2-40B4-BE49-F238E27FC236}">
                  <a16:creationId xmlns:a16="http://schemas.microsoft.com/office/drawing/2014/main" id="{EA0C4A32-AA97-49C1-B36F-D1F8BBA7A333}"/>
                </a:ext>
              </a:extLst>
            </p:cNvPr>
            <p:cNvSpPr txBox="1"/>
            <p:nvPr/>
          </p:nvSpPr>
          <p:spPr>
            <a:xfrm>
              <a:off x="18512332" y="17779977"/>
              <a:ext cx="3468650" cy="11632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68550" rIns="137138" bIns="68550" anchor="ctr" anchorCtr="0">
              <a:spAutoFit/>
            </a:bodyPr>
            <a:lstStyle/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</a:pPr>
              <a:r>
                <a:rPr lang="en-US" sz="1600">
                  <a:solidFill>
                    <a:srgbClr val="000000"/>
                  </a:solidFill>
                  <a:latin typeface="NVIDIA Sans"/>
                  <a:ea typeface="+mn-ea"/>
                  <a:sym typeface="Arial"/>
                </a:rPr>
                <a:t>TensorRT Runtime</a:t>
              </a:r>
              <a:endParaRPr sz="1200">
                <a:solidFill>
                  <a:srgbClr val="FFFFFF"/>
                </a:solidFill>
                <a:latin typeface="NVIDIA Sans"/>
                <a:ea typeface="+mn-ea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5AD59D-9E85-42E7-BEAA-072F8095046C}"/>
                </a:ext>
              </a:extLst>
            </p:cNvPr>
            <p:cNvCxnSpPr/>
            <p:nvPr/>
          </p:nvCxnSpPr>
          <p:spPr>
            <a:xfrm>
              <a:off x="18123907" y="17626609"/>
              <a:ext cx="1071384" cy="0"/>
            </a:xfrm>
            <a:prstGeom prst="straightConnector1">
              <a:avLst/>
            </a:prstGeom>
            <a:ln w="476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C964042A-7379-43B4-A07D-9DAD4E6A0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912036" y="16113242"/>
              <a:ext cx="1987196" cy="1987196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A7D03D4-6264-48C8-8408-19B6BDE556B3}"/>
                </a:ext>
              </a:extLst>
            </p:cNvPr>
            <p:cNvGrpSpPr/>
            <p:nvPr/>
          </p:nvGrpSpPr>
          <p:grpSpPr>
            <a:xfrm>
              <a:off x="19115964" y="16045796"/>
              <a:ext cx="2213705" cy="2114780"/>
              <a:chOff x="30394250" y="3157834"/>
              <a:chExt cx="1987196" cy="1987196"/>
            </a:xfrm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394F4C9B-B986-4E28-B9A5-306279DC4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394250" y="3157834"/>
                <a:ext cx="1987196" cy="1987196"/>
              </a:xfrm>
              <a:prstGeom prst="rect">
                <a:avLst/>
              </a:prstGeom>
            </p:spPr>
          </p:pic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B606467-28C4-4AC8-815A-A60A7D7016D5}"/>
                  </a:ext>
                </a:extLst>
              </p:cNvPr>
              <p:cNvSpPr/>
              <p:nvPr/>
            </p:nvSpPr>
            <p:spPr>
              <a:xfrm>
                <a:off x="31702377" y="4328457"/>
                <a:ext cx="360778" cy="360778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86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rgbClr val="000000"/>
                  </a:solidFill>
                  <a:latin typeface="NVIDIA Sans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B511B6D-1BC7-4299-89E2-BC5C8C5B4C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2764" y="4356100"/>
                <a:ext cx="0" cy="1873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C7EB721-F1E2-491D-BBFA-904E0B522A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749999" y="4476224"/>
                <a:ext cx="132766" cy="456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Google Shape;896;p5">
              <a:extLst>
                <a:ext uri="{FF2B5EF4-FFF2-40B4-BE49-F238E27FC236}">
                  <a16:creationId xmlns:a16="http://schemas.microsoft.com/office/drawing/2014/main" id="{FAACFBA7-5B12-4AAF-9F88-7ECEBAA70925}"/>
                </a:ext>
              </a:extLst>
            </p:cNvPr>
            <p:cNvSpPr txBox="1"/>
            <p:nvPr/>
          </p:nvSpPr>
          <p:spPr>
            <a:xfrm>
              <a:off x="15730862" y="12798265"/>
              <a:ext cx="5422858" cy="2188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68550" rIns="137138" bIns="68550" anchor="ctr" anchorCtr="0">
              <a:spAutoFit/>
            </a:bodyPr>
            <a:lstStyle/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</a:pPr>
              <a:r>
                <a:rPr lang="en-US" sz="3300">
                  <a:solidFill>
                    <a:srgbClr val="000000"/>
                  </a:solidFill>
                  <a:latin typeface="NVIDIA Sans"/>
                  <a:ea typeface="+mn-ea"/>
                  <a:sym typeface="Arial"/>
                </a:rPr>
                <a:t>1 line</a:t>
              </a:r>
            </a:p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</a:pPr>
              <a:r>
                <a:rPr lang="en-US">
                  <a:solidFill>
                    <a:srgbClr val="000000"/>
                  </a:solidFill>
                  <a:latin typeface="NVIDIA Sans"/>
                  <a:ea typeface="+mn-ea"/>
                  <a:sym typeface="Arial"/>
                </a:rPr>
                <a:t>TensorRT Framework Integrations API </a:t>
              </a:r>
              <a:endParaRPr sz="1400">
                <a:solidFill>
                  <a:srgbClr val="FFFFFF"/>
                </a:solidFill>
                <a:latin typeface="NVIDIA Sans"/>
                <a:ea typeface="+mn-ea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2CACA4-6F4C-4290-8628-8FA24AF912DA}"/>
              </a:ext>
            </a:extLst>
          </p:cNvPr>
          <p:cNvGrpSpPr/>
          <p:nvPr/>
        </p:nvGrpSpPr>
        <p:grpSpPr>
          <a:xfrm>
            <a:off x="12149479" y="6388642"/>
            <a:ext cx="2789309" cy="1360271"/>
            <a:chOff x="24723498" y="12777283"/>
            <a:chExt cx="5578617" cy="27205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1E1BB5-DD0C-4024-9BEA-B8B60D7AFA4E}"/>
                </a:ext>
              </a:extLst>
            </p:cNvPr>
            <p:cNvSpPr txBox="1"/>
            <p:nvPr/>
          </p:nvSpPr>
          <p:spPr>
            <a:xfrm>
              <a:off x="25442722" y="14820716"/>
              <a:ext cx="414017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err="1">
                  <a:solidFill>
                    <a:srgbClr val="FFFFFF">
                      <a:lumMod val="50000"/>
                    </a:srgbClr>
                  </a:solidFill>
                  <a:latin typeface="NVIDIA Sans"/>
                  <a:ea typeface="+mn-ea"/>
                  <a:cs typeface="DINPro-Regular" panose="020B0604020202020204" charset="0"/>
                </a:rPr>
                <a:t>SavedModel</a:t>
              </a:r>
              <a:endParaRPr lang="en-US" sz="1600" b="1">
                <a:solidFill>
                  <a:srgbClr val="FFFFFF">
                    <a:lumMod val="50000"/>
                  </a:srgbClr>
                </a:solidFill>
                <a:latin typeface="NVIDIA Sans"/>
                <a:ea typeface="+mn-ea"/>
                <a:cs typeface="DINPro-Regular" panose="020B0604020202020204" charset="0"/>
              </a:endParaRPr>
            </a:p>
          </p:txBody>
        </p:sp>
        <p:cxnSp>
          <p:nvCxnSpPr>
            <p:cNvPr id="52" name="Google Shape;932;p5">
              <a:extLst>
                <a:ext uri="{FF2B5EF4-FFF2-40B4-BE49-F238E27FC236}">
                  <a16:creationId xmlns:a16="http://schemas.microsoft.com/office/drawing/2014/main" id="{BBB5C847-14DB-4818-AB45-8A2C3D9190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23498" y="14074103"/>
              <a:ext cx="5578617" cy="9896"/>
            </a:xfrm>
            <a:prstGeom prst="straightConnector1">
              <a:avLst/>
            </a:prstGeom>
            <a:noFill/>
            <a:ln w="12700" cap="flat" cmpd="sng">
              <a:gradFill>
                <a:gsLst>
                  <a:gs pos="0">
                    <a:schemeClr val="accent4">
                      <a:alpha val="0"/>
                    </a:schemeClr>
                  </a:gs>
                  <a:gs pos="37000">
                    <a:schemeClr val="accent4"/>
                  </a:gs>
                  <a:gs pos="7000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69" name="Picture 8" descr="https://onnx.ai/assets/pytorch-logo-dark.png">
              <a:extLst>
                <a:ext uri="{FF2B5EF4-FFF2-40B4-BE49-F238E27FC236}">
                  <a16:creationId xmlns:a16="http://schemas.microsoft.com/office/drawing/2014/main" id="{14A1A204-6057-4E72-82C2-B01AAB001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3" r="7641"/>
            <a:stretch/>
          </p:blipFill>
          <p:spPr bwMode="auto">
            <a:xfrm>
              <a:off x="25907073" y="12777283"/>
              <a:ext cx="3211467" cy="76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Build tensorflow2 with CUDA support - openSUSE News">
              <a:extLst>
                <a:ext uri="{FF2B5EF4-FFF2-40B4-BE49-F238E27FC236}">
                  <a16:creationId xmlns:a16="http://schemas.microsoft.com/office/drawing/2014/main" id="{226B94A6-81CB-4E47-AF27-1CC4BB8A4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9" t="24380" r="7096" b="18090"/>
            <a:stretch/>
          </p:blipFill>
          <p:spPr bwMode="auto">
            <a:xfrm>
              <a:off x="25401105" y="14091383"/>
              <a:ext cx="4223402" cy="949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97879B2-B07A-46F6-840D-6A17C7BDEAA2}"/>
                </a:ext>
              </a:extLst>
            </p:cNvPr>
            <p:cNvSpPr txBox="1"/>
            <p:nvPr/>
          </p:nvSpPr>
          <p:spPr>
            <a:xfrm>
              <a:off x="25539792" y="13429193"/>
              <a:ext cx="3946029" cy="584776"/>
            </a:xfrm>
            <a:prstGeom prst="rect">
              <a:avLst/>
            </a:prstGeom>
            <a:noFill/>
          </p:spPr>
          <p:txBody>
            <a:bodyPr wrap="square" lIns="45720" tIns="22860" rIns="45720" bIns="22860" rtlCol="0" anchor="t">
              <a:spAutoFit/>
            </a:bodyPr>
            <a:lstStyle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err="1">
                  <a:solidFill>
                    <a:srgbClr val="FFFFFF">
                      <a:lumMod val="50000"/>
                    </a:srgbClr>
                  </a:solidFill>
                  <a:latin typeface="NVIDIA Sans"/>
                  <a:ea typeface="+mn-ea"/>
                  <a:cs typeface="DINPro-Regular" panose="020B0604020202020204" charset="0"/>
                </a:rPr>
                <a:t>TorchScript</a:t>
              </a:r>
              <a:endParaRPr lang="en-US" sz="1600" b="1">
                <a:solidFill>
                  <a:srgbClr val="FFFFFF">
                    <a:lumMod val="50000"/>
                  </a:srgbClr>
                </a:solidFill>
                <a:latin typeface="NVIDIA Sans"/>
                <a:ea typeface="+mn-ea"/>
                <a:cs typeface="DINPro-Regular" panose="020B0604020202020204" charset="0"/>
              </a:endParaRPr>
            </a:p>
          </p:txBody>
        </p:sp>
      </p:grpSp>
      <p:pic>
        <p:nvPicPr>
          <p:cNvPr id="2" name="Picture 1" descr="TensorRT SDK | NVIDIA Developer">
            <a:extLst>
              <a:ext uri="{FF2B5EF4-FFF2-40B4-BE49-F238E27FC236}">
                <a16:creationId xmlns:a16="http://schemas.microsoft.com/office/drawing/2014/main" id="{843CA869-F834-4BBE-3A30-62BD902A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0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60071"/>
    </mc:Choice>
    <mc:Fallback xmlns="">
      <p:transition advTm="6007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EDDB-C7C1-436B-ACF1-DE452E03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 Integrations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B8AFB-5F51-4058-AC8F-B0C579951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Conversion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AAA0D3-7DCA-42A9-895A-78AFAAA2A9CA}"/>
              </a:ext>
            </a:extLst>
          </p:cNvPr>
          <p:cNvSpPr/>
          <p:nvPr/>
        </p:nvSpPr>
        <p:spPr>
          <a:xfrm>
            <a:off x="1495425" y="8257253"/>
            <a:ext cx="4591050" cy="48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accent4"/>
                </a:solidFill>
              </a:rPr>
              <a:t>Native Model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952C65-CC52-4BCE-8DCF-96197179E2A5}"/>
              </a:ext>
            </a:extLst>
          </p:cNvPr>
          <p:cNvGrpSpPr/>
          <p:nvPr/>
        </p:nvGrpSpPr>
        <p:grpSpPr>
          <a:xfrm>
            <a:off x="1846300" y="2852536"/>
            <a:ext cx="3889300" cy="5052121"/>
            <a:chOff x="4225999" y="6082040"/>
            <a:chExt cx="7778600" cy="1010424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E6C4B3-2AF0-4F4D-BB3E-AD2375A59FCB}"/>
                </a:ext>
              </a:extLst>
            </p:cNvPr>
            <p:cNvSpPr/>
            <p:nvPr/>
          </p:nvSpPr>
          <p:spPr>
            <a:xfrm>
              <a:off x="6434417" y="7054474"/>
              <a:ext cx="3361765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>
                <a:rot lat="0" lon="0" rev="20400000"/>
              </a:lightRig>
            </a:scene3d>
            <a:sp3d extrusionH="6350" prstMaterial="plastic">
              <a:bevelT w="444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" tIns="45720" rIns="22860" bIns="45720"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7996BE-3C4D-4F19-926A-02BCB48932FA}"/>
                </a:ext>
              </a:extLst>
            </p:cNvPr>
            <p:cNvSpPr/>
            <p:nvPr/>
          </p:nvSpPr>
          <p:spPr>
            <a:xfrm>
              <a:off x="4225999" y="8874130"/>
              <a:ext cx="3361765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>
                <a:rot lat="0" lon="0" rev="20400000"/>
              </a:lightRig>
            </a:scene3d>
            <a:sp3d extrusionH="6350" prstMaterial="plastic">
              <a:bevelT w="444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" tIns="45720" rIns="22860" bIns="45720"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75F9F7-54C2-47F3-9942-F5258A77CB78}"/>
                </a:ext>
              </a:extLst>
            </p:cNvPr>
            <p:cNvSpPr/>
            <p:nvPr/>
          </p:nvSpPr>
          <p:spPr>
            <a:xfrm>
              <a:off x="4225999" y="10693786"/>
              <a:ext cx="3361765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>
                <a:rot lat="0" lon="0" rev="20400000"/>
              </a:lightRig>
            </a:scene3d>
            <a:sp3d extrusionH="6350" prstMaterial="plastic">
              <a:bevelT w="444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" tIns="45720" rIns="22860" bIns="45720"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E091B1-35E2-4562-BC9D-F4C6DBFC587D}"/>
                </a:ext>
              </a:extLst>
            </p:cNvPr>
            <p:cNvSpPr/>
            <p:nvPr/>
          </p:nvSpPr>
          <p:spPr>
            <a:xfrm>
              <a:off x="8642834" y="10693786"/>
              <a:ext cx="3361765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>
                <a:rot lat="0" lon="0" rev="20400000"/>
              </a:lightRig>
            </a:scene3d>
            <a:sp3d extrusionH="6350" prstMaterial="plastic">
              <a:bevelT w="444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" tIns="45720" rIns="22860" bIns="45720"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F13E9C-6F22-4413-9259-5A0497224CDE}"/>
                </a:ext>
              </a:extLst>
            </p:cNvPr>
            <p:cNvSpPr/>
            <p:nvPr/>
          </p:nvSpPr>
          <p:spPr>
            <a:xfrm>
              <a:off x="6434417" y="12515027"/>
              <a:ext cx="3361765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>
                <a:rot lat="0" lon="0" rev="20400000"/>
              </a:lightRig>
            </a:scene3d>
            <a:sp3d extrusionH="6350" prstMaterial="plastic">
              <a:bevelT w="444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" tIns="45720" rIns="22860" bIns="45720"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17CBEA-4621-49D5-B200-BFBB2F75606C}"/>
                </a:ext>
              </a:extLst>
            </p:cNvPr>
            <p:cNvSpPr/>
            <p:nvPr/>
          </p:nvSpPr>
          <p:spPr>
            <a:xfrm>
              <a:off x="6434416" y="14334683"/>
              <a:ext cx="3361765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soft" dir="t">
                <a:rot lat="0" lon="0" rev="20400000"/>
              </a:lightRig>
            </a:scene3d>
            <a:sp3d extrusionH="6350" prstMaterial="plastic">
              <a:bevelT w="444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" tIns="45720" rIns="22860" bIns="45720"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067192D-A8B8-4367-BF78-72E490D8C106}"/>
                </a:ext>
              </a:extLst>
            </p:cNvPr>
            <p:cNvCxnSpPr>
              <a:endCxn id="16" idx="0"/>
            </p:cNvCxnSpPr>
            <p:nvPr/>
          </p:nvCxnSpPr>
          <p:spPr>
            <a:xfrm>
              <a:off x="8115298" y="6082040"/>
              <a:ext cx="2" cy="972434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DC10E1BD-22FD-43A5-A2D2-03D26B64A66F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rot="5400000">
              <a:off x="6558463" y="7317293"/>
              <a:ext cx="905256" cy="2208418"/>
            </a:xfrm>
            <a:prstGeom prst="bentConnector3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C1A5B1CB-2524-486C-8D10-CE85DF87712A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 rot="16200000" flipH="1">
              <a:off x="7857052" y="8227121"/>
              <a:ext cx="2724912" cy="2208417"/>
            </a:xfrm>
            <a:prstGeom prst="bentConnector3">
              <a:avLst>
                <a:gd name="adj1" fmla="val 16718"/>
              </a:avLst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900CB8-687B-4DE9-A6E6-F667D01A7316}"/>
                </a:ext>
              </a:extLst>
            </p:cNvPr>
            <p:cNvCxnSpPr>
              <a:stCxn id="17" idx="2"/>
              <a:endCxn id="19" idx="0"/>
            </p:cNvCxnSpPr>
            <p:nvPr/>
          </p:nvCxnSpPr>
          <p:spPr>
            <a:xfrm>
              <a:off x="5906882" y="9788530"/>
              <a:ext cx="0" cy="905256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28C1D39-04D2-4C9A-8730-3274B09774F6}"/>
                </a:ext>
              </a:extLst>
            </p:cNvPr>
            <p:cNvCxnSpPr>
              <a:stCxn id="19" idx="2"/>
              <a:endCxn id="21" idx="0"/>
            </p:cNvCxnSpPr>
            <p:nvPr/>
          </p:nvCxnSpPr>
          <p:spPr>
            <a:xfrm rot="16200000" flipH="1">
              <a:off x="6557671" y="10957397"/>
              <a:ext cx="906841" cy="2208418"/>
            </a:xfrm>
            <a:prstGeom prst="bentConnector3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03460B43-E77F-41D9-8491-4747A6663CD8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 rot="5400000">
              <a:off x="8766089" y="10957398"/>
              <a:ext cx="906841" cy="2208417"/>
            </a:xfrm>
            <a:prstGeom prst="bentConnector3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04665A7-C330-48E5-9697-AFC9307A8099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flipH="1">
              <a:off x="8115299" y="13429427"/>
              <a:ext cx="1" cy="905256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2D3A7D1-493E-4F02-8415-9E808CFD09B0}"/>
                </a:ext>
              </a:extLst>
            </p:cNvPr>
            <p:cNvCxnSpPr/>
            <p:nvPr/>
          </p:nvCxnSpPr>
          <p:spPr>
            <a:xfrm>
              <a:off x="8121394" y="15213848"/>
              <a:ext cx="2" cy="972434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FC9541-A6A3-4B02-9B85-DAD63CB0EC8E}"/>
              </a:ext>
            </a:extLst>
          </p:cNvPr>
          <p:cNvGrpSpPr/>
          <p:nvPr/>
        </p:nvGrpSpPr>
        <p:grpSpPr>
          <a:xfrm>
            <a:off x="6304726" y="2249551"/>
            <a:ext cx="5134799" cy="7315200"/>
            <a:chOff x="12609452" y="4499102"/>
            <a:chExt cx="10269598" cy="146304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FA4238C-BEBA-4CD7-B327-C2EB402A345D}"/>
                </a:ext>
              </a:extLst>
            </p:cNvPr>
            <p:cNvSpPr/>
            <p:nvPr/>
          </p:nvSpPr>
          <p:spPr>
            <a:xfrm>
              <a:off x="13903400" y="9756166"/>
              <a:ext cx="8769200" cy="5571985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scene3d>
              <a:camera prst="orthographicFront"/>
              <a:lightRig rig="soft" dir="t">
                <a:rot lat="0" lon="0" rev="20400000"/>
              </a:lightRig>
            </a:scene3d>
            <a:sp3d extrusionH="6350" prstMaterial="plastic">
              <a:bevelT w="444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" tIns="45720" rIns="22860" bIns="45720"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B26094-DA07-47AF-B087-13B112F8B725}"/>
                </a:ext>
              </a:extLst>
            </p:cNvPr>
            <p:cNvSpPr/>
            <p:nvPr/>
          </p:nvSpPr>
          <p:spPr>
            <a:xfrm>
              <a:off x="13696950" y="16514506"/>
              <a:ext cx="9182100" cy="96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solidFill>
                    <a:schemeClr val="tx2"/>
                  </a:solidFill>
                </a:rPr>
                <a:t>1. Partition 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7D84BF-53E3-4EAC-A75D-D3DE16B3A701}"/>
                </a:ext>
              </a:extLst>
            </p:cNvPr>
            <p:cNvSpPr/>
            <p:nvPr/>
          </p:nvSpPr>
          <p:spPr>
            <a:xfrm>
              <a:off x="13696950" y="17477674"/>
              <a:ext cx="9182100" cy="96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accent4"/>
                  </a:solidFill>
                </a:rPr>
                <a:t>Identify supported nodes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D7FFC7-C6EC-473C-92EB-99B8C4A6A37A}"/>
                </a:ext>
              </a:extLst>
            </p:cNvPr>
            <p:cNvCxnSpPr/>
            <p:nvPr/>
          </p:nvCxnSpPr>
          <p:spPr>
            <a:xfrm>
              <a:off x="12609452" y="4499102"/>
              <a:ext cx="0" cy="14630400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5000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10DDB0F-07EE-43F2-8A5A-0743ECA7E6E5}"/>
                </a:ext>
              </a:extLst>
            </p:cNvPr>
            <p:cNvGrpSpPr/>
            <p:nvPr/>
          </p:nvGrpSpPr>
          <p:grpSpPr>
            <a:xfrm>
              <a:off x="14398700" y="5696108"/>
              <a:ext cx="7778600" cy="10104242"/>
              <a:chOff x="4225999" y="6082040"/>
              <a:chExt cx="7778600" cy="1010424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CF1710C-430B-4B5B-9D21-D1156A1E6A09}"/>
                  </a:ext>
                </a:extLst>
              </p:cNvPr>
              <p:cNvSpPr/>
              <p:nvPr/>
            </p:nvSpPr>
            <p:spPr>
              <a:xfrm>
                <a:off x="6434417" y="7054474"/>
                <a:ext cx="3361765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scene3d>
                <a:camera prst="orthographicFront"/>
                <a:lightRig rig="soft" dir="t">
                  <a:rot lat="0" lon="0" rev="20400000"/>
                </a:lightRig>
              </a:scene3d>
              <a:sp3d extrusionH="6350" prstMaterial="plastic">
                <a:bevelT w="4445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" tIns="45720" rIns="22860" bIns="45720" rtlCol="0" anchor="ctr"/>
              <a:lstStyle/>
              <a:p>
                <a:pPr algn="ctr"/>
                <a:endParaRPr lang="en-US" sz="2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770116A-39CC-4F24-A6FC-B34AFD96C181}"/>
                  </a:ext>
                </a:extLst>
              </p:cNvPr>
              <p:cNvSpPr/>
              <p:nvPr/>
            </p:nvSpPr>
            <p:spPr>
              <a:xfrm>
                <a:off x="4225999" y="8874130"/>
                <a:ext cx="3361765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scene3d>
                <a:camera prst="orthographicFront"/>
                <a:lightRig rig="soft" dir="t">
                  <a:rot lat="0" lon="0" rev="20400000"/>
                </a:lightRig>
              </a:scene3d>
              <a:sp3d extrusionH="6350" prstMaterial="plastic">
                <a:bevelT w="4445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" tIns="45720" rIns="22860" bIns="45720" rtlCol="0" anchor="ctr"/>
              <a:lstStyle/>
              <a:p>
                <a:pPr algn="ctr"/>
                <a:endParaRPr lang="en-US" sz="2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927CAD-7D3F-4428-A0E8-3A64C39A4877}"/>
                  </a:ext>
                </a:extLst>
              </p:cNvPr>
              <p:cNvSpPr/>
              <p:nvPr/>
            </p:nvSpPr>
            <p:spPr>
              <a:xfrm>
                <a:off x="4225999" y="10693786"/>
                <a:ext cx="3361765" cy="914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scene3d>
                <a:camera prst="orthographicFront"/>
                <a:lightRig rig="soft" dir="t">
                  <a:rot lat="0" lon="0" rev="20400000"/>
                </a:lightRig>
              </a:scene3d>
              <a:sp3d extrusionH="6350" prstMaterial="plastic">
                <a:bevelT w="4445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" tIns="45720" rIns="22860" bIns="45720" rtlCol="0" anchor="ctr"/>
              <a:lstStyle/>
              <a:p>
                <a:pPr algn="ctr"/>
                <a:endParaRPr lang="en-US" sz="2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CE59064-1D32-4566-B9A1-B44C83F161B7}"/>
                  </a:ext>
                </a:extLst>
              </p:cNvPr>
              <p:cNvSpPr/>
              <p:nvPr/>
            </p:nvSpPr>
            <p:spPr>
              <a:xfrm>
                <a:off x="8642834" y="10693786"/>
                <a:ext cx="3361765" cy="914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scene3d>
                <a:camera prst="orthographicFront"/>
                <a:lightRig rig="soft" dir="t">
                  <a:rot lat="0" lon="0" rev="20400000"/>
                </a:lightRig>
              </a:scene3d>
              <a:sp3d extrusionH="6350" prstMaterial="plastic">
                <a:bevelT w="4445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" tIns="45720" rIns="22860" bIns="45720" rtlCol="0" anchor="ctr"/>
              <a:lstStyle/>
              <a:p>
                <a:pPr algn="ctr"/>
                <a:endParaRPr lang="en-US" sz="2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A974A68-A5EA-43DC-B096-5305C4422A1B}"/>
                  </a:ext>
                </a:extLst>
              </p:cNvPr>
              <p:cNvSpPr/>
              <p:nvPr/>
            </p:nvSpPr>
            <p:spPr>
              <a:xfrm>
                <a:off x="6434417" y="12515027"/>
                <a:ext cx="3361765" cy="914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scene3d>
                <a:camera prst="orthographicFront"/>
                <a:lightRig rig="soft" dir="t">
                  <a:rot lat="0" lon="0" rev="20400000"/>
                </a:lightRig>
              </a:scene3d>
              <a:sp3d extrusionH="6350" prstMaterial="plastic">
                <a:bevelT w="4445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" tIns="45720" rIns="22860" bIns="45720" rtlCol="0" anchor="ctr"/>
              <a:lstStyle/>
              <a:p>
                <a:pPr algn="ctr"/>
                <a:endParaRPr lang="en-US" sz="2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0D623-412F-4A80-838D-EA62EC818CB7}"/>
                  </a:ext>
                </a:extLst>
              </p:cNvPr>
              <p:cNvSpPr/>
              <p:nvPr/>
            </p:nvSpPr>
            <p:spPr>
              <a:xfrm>
                <a:off x="6434416" y="14334683"/>
                <a:ext cx="3361765" cy="914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scene3d>
                <a:camera prst="orthographicFront"/>
                <a:lightRig rig="soft" dir="t">
                  <a:rot lat="0" lon="0" rev="20400000"/>
                </a:lightRig>
              </a:scene3d>
              <a:sp3d extrusionH="6350" prstMaterial="plastic">
                <a:bevelT w="4445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" tIns="45720" rIns="22860" bIns="45720" rtlCol="0" anchor="ctr"/>
              <a:lstStyle/>
              <a:p>
                <a:pPr algn="ctr"/>
                <a:endParaRPr lang="en-US" sz="240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DBB5A3A-C929-42D0-B601-69746A5FBB7F}"/>
                  </a:ext>
                </a:extLst>
              </p:cNvPr>
              <p:cNvCxnSpPr>
                <a:endCxn id="40" idx="0"/>
              </p:cNvCxnSpPr>
              <p:nvPr/>
            </p:nvCxnSpPr>
            <p:spPr>
              <a:xfrm>
                <a:off x="8115298" y="6082040"/>
                <a:ext cx="2" cy="972434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1AEAF86A-A63E-4D9F-B07F-35E648448106}"/>
                  </a:ext>
                </a:extLst>
              </p:cNvPr>
              <p:cNvCxnSpPr>
                <a:stCxn id="40" idx="2"/>
                <a:endCxn id="41" idx="0"/>
              </p:cNvCxnSpPr>
              <p:nvPr/>
            </p:nvCxnSpPr>
            <p:spPr>
              <a:xfrm rot="5400000">
                <a:off x="6558463" y="7317293"/>
                <a:ext cx="905256" cy="2208418"/>
              </a:xfrm>
              <a:prstGeom prst="bentConnector3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or: Elbow 47">
                <a:extLst>
                  <a:ext uri="{FF2B5EF4-FFF2-40B4-BE49-F238E27FC236}">
                    <a16:creationId xmlns:a16="http://schemas.microsoft.com/office/drawing/2014/main" id="{3CAFDD3F-23C9-48C1-A7A3-04FC79CC1848}"/>
                  </a:ext>
                </a:extLst>
              </p:cNvPr>
              <p:cNvCxnSpPr>
                <a:stCxn id="40" idx="2"/>
                <a:endCxn id="43" idx="0"/>
              </p:cNvCxnSpPr>
              <p:nvPr/>
            </p:nvCxnSpPr>
            <p:spPr>
              <a:xfrm rot="16200000" flipH="1">
                <a:off x="7857052" y="8227121"/>
                <a:ext cx="2724912" cy="2208417"/>
              </a:xfrm>
              <a:prstGeom prst="bentConnector3">
                <a:avLst>
                  <a:gd name="adj1" fmla="val 16443"/>
                </a:avLst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23110C5-5F01-4005-A3E8-9CEA97A1C760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5906882" y="9788530"/>
                <a:ext cx="0" cy="905256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A47764EE-0633-4C7F-A0DB-4B3B0160A9EB}"/>
                  </a:ext>
                </a:extLst>
              </p:cNvPr>
              <p:cNvCxnSpPr>
                <a:stCxn id="42" idx="2"/>
                <a:endCxn id="44" idx="0"/>
              </p:cNvCxnSpPr>
              <p:nvPr/>
            </p:nvCxnSpPr>
            <p:spPr>
              <a:xfrm rot="16200000" flipH="1">
                <a:off x="6557671" y="10957397"/>
                <a:ext cx="906841" cy="2208418"/>
              </a:xfrm>
              <a:prstGeom prst="bentConnector3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F9CAEE1B-64D5-4CB0-AAFC-59117CC30330}"/>
                  </a:ext>
                </a:extLst>
              </p:cNvPr>
              <p:cNvCxnSpPr>
                <a:stCxn id="43" idx="2"/>
                <a:endCxn id="44" idx="0"/>
              </p:cNvCxnSpPr>
              <p:nvPr/>
            </p:nvCxnSpPr>
            <p:spPr>
              <a:xfrm rot="5400000">
                <a:off x="8766089" y="10957398"/>
                <a:ext cx="906841" cy="2208417"/>
              </a:xfrm>
              <a:prstGeom prst="bentConnector3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B58D747-93A7-4050-9A97-F6B7E7750CBD}"/>
                  </a:ext>
                </a:extLst>
              </p:cNvPr>
              <p:cNvCxnSpPr>
                <a:stCxn id="44" idx="2"/>
                <a:endCxn id="45" idx="0"/>
              </p:cNvCxnSpPr>
              <p:nvPr/>
            </p:nvCxnSpPr>
            <p:spPr>
              <a:xfrm flipH="1">
                <a:off x="8115299" y="13429427"/>
                <a:ext cx="1" cy="905256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99E8B7F-AA24-478C-9AE8-13D02B8E6958}"/>
                  </a:ext>
                </a:extLst>
              </p:cNvPr>
              <p:cNvCxnSpPr/>
              <p:nvPr/>
            </p:nvCxnSpPr>
            <p:spPr>
              <a:xfrm>
                <a:off x="8121394" y="15213848"/>
                <a:ext cx="2" cy="972434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1EA9C-93B3-4908-AF7C-E72130E09B5D}"/>
              </a:ext>
            </a:extLst>
          </p:cNvPr>
          <p:cNvGrpSpPr/>
          <p:nvPr/>
        </p:nvGrpSpPr>
        <p:grpSpPr>
          <a:xfrm>
            <a:off x="12201525" y="2857019"/>
            <a:ext cx="4591050" cy="6363402"/>
            <a:chOff x="24403050" y="5714038"/>
            <a:chExt cx="9182100" cy="1272680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5782114-99AD-47A7-B71B-0DBFC4EE2F59}"/>
                </a:ext>
              </a:extLst>
            </p:cNvPr>
            <p:cNvSpPr/>
            <p:nvPr/>
          </p:nvSpPr>
          <p:spPr>
            <a:xfrm>
              <a:off x="24615596" y="9757914"/>
              <a:ext cx="8769200" cy="5571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soft" dir="t">
                <a:rot lat="0" lon="0" rev="20400000"/>
              </a:lightRig>
            </a:scene3d>
            <a:sp3d extrusionH="6350" prstMaterial="plastic">
              <a:bevelT w="444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" tIns="45720" rIns="22860" bIns="45720" rtlCol="0" anchor="ctr"/>
            <a:lstStyle/>
            <a:p>
              <a:pPr algn="ctr"/>
              <a:r>
                <a:rPr lang="en-US" sz="2700">
                  <a:solidFill>
                    <a:schemeClr val="tx1"/>
                  </a:solidFill>
                </a:rPr>
                <a:t>TensorRT</a:t>
              </a:r>
            </a:p>
            <a:p>
              <a:pPr algn="ctr"/>
              <a:r>
                <a:rPr lang="en-US" sz="2700">
                  <a:solidFill>
                    <a:schemeClr val="tx1"/>
                  </a:solidFill>
                </a:rPr>
                <a:t>Engine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A591D4-5B59-494B-9A67-561CE51F1677}"/>
                </a:ext>
              </a:extLst>
            </p:cNvPr>
            <p:cNvSpPr/>
            <p:nvPr/>
          </p:nvSpPr>
          <p:spPr>
            <a:xfrm>
              <a:off x="24403050" y="16514506"/>
              <a:ext cx="9182100" cy="96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solidFill>
                    <a:schemeClr val="tx2"/>
                  </a:solidFill>
                </a:rPr>
                <a:t>2. Convert Model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536DE6-73FF-466C-86B2-D2656FB7EA55}"/>
                </a:ext>
              </a:extLst>
            </p:cNvPr>
            <p:cNvSpPr/>
            <p:nvPr/>
          </p:nvSpPr>
          <p:spPr>
            <a:xfrm>
              <a:off x="24403050" y="17477674"/>
              <a:ext cx="9182100" cy="96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accent4"/>
                  </a:solidFill>
                </a:rPr>
                <a:t>Convert nodes to TensorRT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3DC8853-EBD9-4032-A60B-38C5F071F3BE}"/>
                </a:ext>
              </a:extLst>
            </p:cNvPr>
            <p:cNvGrpSpPr/>
            <p:nvPr/>
          </p:nvGrpSpPr>
          <p:grpSpPr>
            <a:xfrm>
              <a:off x="25104801" y="5714038"/>
              <a:ext cx="6098444" cy="10080051"/>
              <a:chOff x="4225999" y="6082040"/>
              <a:chExt cx="6098444" cy="1008005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35C0228-3E62-4A1C-A0D6-40BDC515D3B3}"/>
                  </a:ext>
                </a:extLst>
              </p:cNvPr>
              <p:cNvSpPr/>
              <p:nvPr/>
            </p:nvSpPr>
            <p:spPr>
              <a:xfrm>
                <a:off x="6434417" y="7054474"/>
                <a:ext cx="3361765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scene3d>
                <a:camera prst="orthographicFront"/>
                <a:lightRig rig="soft" dir="t">
                  <a:rot lat="0" lon="0" rev="20400000"/>
                </a:lightRig>
              </a:scene3d>
              <a:sp3d extrusionH="6350" prstMaterial="plastic">
                <a:bevelT w="4445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" tIns="45720" rIns="22860" bIns="45720" rtlCol="0" anchor="ctr"/>
              <a:lstStyle/>
              <a:p>
                <a:pPr algn="ctr"/>
                <a:endParaRPr lang="en-US" sz="2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B378131-C310-4A50-8CDE-0BFC62EEF728}"/>
                  </a:ext>
                </a:extLst>
              </p:cNvPr>
              <p:cNvSpPr/>
              <p:nvPr/>
            </p:nvSpPr>
            <p:spPr>
              <a:xfrm>
                <a:off x="4225999" y="8874130"/>
                <a:ext cx="3361765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scene3d>
                <a:camera prst="orthographicFront"/>
                <a:lightRig rig="soft" dir="t">
                  <a:rot lat="0" lon="0" rev="20400000"/>
                </a:lightRig>
              </a:scene3d>
              <a:sp3d extrusionH="6350" prstMaterial="plastic">
                <a:bevelT w="4445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" tIns="45720" rIns="22860" bIns="45720" rtlCol="0" anchor="ctr"/>
              <a:lstStyle/>
              <a:p>
                <a:pPr algn="ctr"/>
                <a:endParaRPr lang="en-US" sz="240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F0A361F-FB1C-4990-9926-1BC9A0E7CF5F}"/>
                  </a:ext>
                </a:extLst>
              </p:cNvPr>
              <p:cNvCxnSpPr>
                <a:endCxn id="55" idx="0"/>
              </p:cNvCxnSpPr>
              <p:nvPr/>
            </p:nvCxnSpPr>
            <p:spPr>
              <a:xfrm>
                <a:off x="8115298" y="6082040"/>
                <a:ext cx="2" cy="972434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or: Elbow 61">
                <a:extLst>
                  <a:ext uri="{FF2B5EF4-FFF2-40B4-BE49-F238E27FC236}">
                    <a16:creationId xmlns:a16="http://schemas.microsoft.com/office/drawing/2014/main" id="{7E1CEA5E-8C3D-4B0D-AC41-7E7C60BE378F}"/>
                  </a:ext>
                </a:extLst>
              </p:cNvPr>
              <p:cNvCxnSpPr>
                <a:stCxn id="55" idx="2"/>
                <a:endCxn id="56" idx="0"/>
              </p:cNvCxnSpPr>
              <p:nvPr/>
            </p:nvCxnSpPr>
            <p:spPr>
              <a:xfrm rot="5400000">
                <a:off x="6558463" y="7317293"/>
                <a:ext cx="905256" cy="2208418"/>
              </a:xfrm>
              <a:prstGeom prst="bentConnector3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8E05464C-417E-48A5-A025-2E68A07F0552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rot="16200000" flipH="1">
                <a:off x="8124967" y="7959207"/>
                <a:ext cx="2189809" cy="2209142"/>
              </a:xfrm>
              <a:prstGeom prst="bentConnector3">
                <a:avLst>
                  <a:gd name="adj1" fmla="val 20947"/>
                </a:avLst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8F0E375-D8EF-43D5-BFAC-56C85BB2E24D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5906882" y="9788530"/>
                <a:ext cx="0" cy="335638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C6E4D3F-B41B-4725-B37B-CB490A83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1460" y="15673710"/>
                <a:ext cx="2" cy="488381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DD1B6-FE19-4C85-AD62-4FC14FC2F82F}"/>
              </a:ext>
            </a:extLst>
          </p:cNvPr>
          <p:cNvGrpSpPr/>
          <p:nvPr/>
        </p:nvGrpSpPr>
        <p:grpSpPr>
          <a:xfrm>
            <a:off x="12304750" y="2895671"/>
            <a:ext cx="4419770" cy="1891761"/>
            <a:chOff x="24609500" y="5791342"/>
            <a:chExt cx="8839540" cy="378352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2BBA5DD-2032-4A15-87CA-A036423203F5}"/>
                </a:ext>
              </a:extLst>
            </p:cNvPr>
            <p:cNvSpPr/>
            <p:nvPr/>
          </p:nvSpPr>
          <p:spPr>
            <a:xfrm>
              <a:off x="24609500" y="6323518"/>
              <a:ext cx="8769200" cy="325134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BC581C-48F3-4319-A07C-52EEC55EC0DA}"/>
                </a:ext>
              </a:extLst>
            </p:cNvPr>
            <p:cNvSpPr txBox="1"/>
            <p:nvPr/>
          </p:nvSpPr>
          <p:spPr>
            <a:xfrm>
              <a:off x="28290562" y="5791342"/>
              <a:ext cx="5158478" cy="5724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400">
                  <a:solidFill>
                    <a:schemeClr val="accent6"/>
                  </a:solidFill>
                </a:rPr>
                <a:t>Fallback to Framework</a:t>
              </a:r>
            </a:p>
          </p:txBody>
        </p:sp>
      </p:grpSp>
      <p:pic>
        <p:nvPicPr>
          <p:cNvPr id="5" name="Picture 4" descr="TensorRT SDK | NVIDIA Developer">
            <a:extLst>
              <a:ext uri="{FF2B5EF4-FFF2-40B4-BE49-F238E27FC236}">
                <a16:creationId xmlns:a16="http://schemas.microsoft.com/office/drawing/2014/main" id="{E7897C2A-9F36-42AA-0EC1-5E22D7FB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04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07AD1CE-F922-4527-A342-5F571D39D658}"/>
              </a:ext>
            </a:extLst>
          </p:cNvPr>
          <p:cNvSpPr/>
          <p:nvPr/>
        </p:nvSpPr>
        <p:spPr>
          <a:xfrm>
            <a:off x="9594120" y="2902439"/>
            <a:ext cx="7254959" cy="60424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FFFFFF"/>
              </a:solidFill>
              <a:latin typeface="NVIDIA Sans" panose="020B0503020203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266EA7-BB2B-4162-8405-C2479CB68767}"/>
              </a:ext>
            </a:extLst>
          </p:cNvPr>
          <p:cNvSpPr/>
          <p:nvPr/>
        </p:nvSpPr>
        <p:spPr>
          <a:xfrm>
            <a:off x="1471009" y="2883564"/>
            <a:ext cx="7254959" cy="604245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FFFFFF"/>
              </a:solidFill>
              <a:latin typeface="NVIDIA Sans" panose="020B05030202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8B605A-0C34-4540-AE8E-1C606330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119" y="2902439"/>
            <a:ext cx="7240770" cy="1472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D561D9-E9BD-49B9-A929-12852A18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11" y="2883564"/>
            <a:ext cx="7240770" cy="1472312"/>
          </a:xfrm>
          <a:prstGeom prst="rect">
            <a:avLst/>
          </a:prstGeom>
        </p:spPr>
      </p:pic>
      <p:sp>
        <p:nvSpPr>
          <p:cNvPr id="40" name="Title 15">
            <a:extLst>
              <a:ext uri="{FF2B5EF4-FFF2-40B4-BE49-F238E27FC236}">
                <a16:creationId xmlns:a16="http://schemas.microsoft.com/office/drawing/2014/main" id="{F8522F21-7F39-49C0-A881-77EC76F7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TensorRT Integrated With PyTorch and TensorFlow</a:t>
            </a:r>
            <a:endParaRPr lang="en-US" sz="300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34FF0B-47B5-42A2-80BB-01D21D52F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Up to 4X faster inference with one line of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1A9CEB-5C46-41EA-B5C3-48967CCE2059}"/>
              </a:ext>
            </a:extLst>
          </p:cNvPr>
          <p:cNvGrpSpPr/>
          <p:nvPr/>
        </p:nvGrpSpPr>
        <p:grpSpPr>
          <a:xfrm>
            <a:off x="9594120" y="2818597"/>
            <a:ext cx="7240770" cy="6549091"/>
            <a:chOff x="2793207" y="4459409"/>
            <a:chExt cx="14481539" cy="13098182"/>
          </a:xfrm>
        </p:grpSpPr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0FFD997E-DBE2-4696-8720-FC30F7AAED14}"/>
                </a:ext>
              </a:extLst>
            </p:cNvPr>
            <p:cNvSpPr txBox="1">
              <a:spLocks/>
            </p:cNvSpPr>
            <p:nvPr/>
          </p:nvSpPr>
          <p:spPr>
            <a:xfrm>
              <a:off x="5201766" y="4459409"/>
              <a:ext cx="9664417" cy="1408177"/>
            </a:xfrm>
            <a:prstGeom prst="rect">
              <a:avLst/>
            </a:prstGeom>
          </p:spPr>
          <p:txBody>
            <a:bodyPr vert="horz" lIns="45720" tIns="22860" rIns="45720" bIns="22860" rtlCol="0" anchor="b">
              <a:normAutofit/>
            </a:bodyPr>
            <a:lstStyle>
              <a:lvl1pPr algn="l" defTabSz="27432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600" b="1" kern="1200" cap="all" baseline="0">
                  <a:solidFill>
                    <a:schemeClr val="bg1"/>
                  </a:solidFill>
                  <a:latin typeface="Trebuchet MS" panose="020B0603020202020204" pitchFamily="34" charset="0"/>
                  <a:ea typeface="+mj-ea"/>
                  <a:cs typeface="+mj-cs"/>
                </a:defRPr>
              </a:lvl1pPr>
            </a:lstStyle>
            <a:p>
              <a:pPr algn="ctr" defTabSz="1371600" fontAlgn="auto">
                <a:spcAft>
                  <a:spcPts val="0"/>
                </a:spcAft>
                <a:defRPr/>
              </a:pPr>
              <a:r>
                <a:rPr lang="en-US" sz="2400">
                  <a:solidFill>
                    <a:srgbClr val="FFFFFF"/>
                  </a:solidFill>
                  <a:latin typeface="NVIDIA Sans" panose="020B0503020203020204" pitchFamily="34" charset="0"/>
                </a:rPr>
                <a:t>T</a:t>
              </a:r>
              <a:r>
                <a:rPr lang="en-US" sz="2400" cap="none">
                  <a:solidFill>
                    <a:srgbClr val="FFFFFF"/>
                  </a:solidFill>
                  <a:latin typeface="NVIDIA Sans" panose="020B0503020203020204" pitchFamily="34" charset="0"/>
                </a:rPr>
                <a:t>ensor</a:t>
              </a:r>
              <a:r>
                <a:rPr lang="en-US" sz="2400">
                  <a:solidFill>
                    <a:srgbClr val="FFFFFF"/>
                  </a:solidFill>
                  <a:latin typeface="NVIDIA Sans" panose="020B0503020203020204" pitchFamily="34" charset="0"/>
                </a:rPr>
                <a:t>F</a:t>
              </a:r>
              <a:r>
                <a:rPr lang="en-US" sz="2400" cap="none">
                  <a:solidFill>
                    <a:srgbClr val="FFFFFF"/>
                  </a:solidFill>
                  <a:latin typeface="NVIDIA Sans" panose="020B0503020203020204" pitchFamily="34" charset="0"/>
                </a:rPr>
                <a:t>low</a:t>
              </a:r>
              <a:r>
                <a:rPr lang="en-US" sz="2400">
                  <a:solidFill>
                    <a:srgbClr val="FFFFFF"/>
                  </a:solidFill>
                  <a:latin typeface="NVIDIA Sans" panose="020B0503020203020204" pitchFamily="34" charset="0"/>
                </a:rPr>
                <a:t>-</a:t>
              </a:r>
              <a:r>
                <a:rPr lang="en-US" sz="2400" err="1">
                  <a:solidFill>
                    <a:srgbClr val="FFFFFF"/>
                  </a:solidFill>
                  <a:latin typeface="NVIDIA Sans" panose="020B0503020203020204" pitchFamily="34" charset="0"/>
                </a:rPr>
                <a:t>T</a:t>
              </a:r>
              <a:r>
                <a:rPr lang="en-US" sz="2400" cap="none" err="1">
                  <a:solidFill>
                    <a:srgbClr val="FFFFFF"/>
                  </a:solidFill>
                  <a:latin typeface="NVIDIA Sans" panose="020B0503020203020204" pitchFamily="34" charset="0"/>
                </a:rPr>
                <a:t>ensor</a:t>
              </a:r>
              <a:r>
                <a:rPr lang="en-US" sz="2400" err="1">
                  <a:solidFill>
                    <a:srgbClr val="FFFFFF"/>
                  </a:solidFill>
                  <a:latin typeface="NVIDIA Sans" panose="020B0503020203020204" pitchFamily="34" charset="0"/>
                </a:rPr>
                <a:t>RT</a:t>
              </a:r>
              <a:endParaRPr lang="en-US" sz="2400">
                <a:solidFill>
                  <a:srgbClr val="FFFFFF"/>
                </a:solidFill>
                <a:latin typeface="NVIDIA Sans" panose="020B0503020203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217F30-D74F-421C-8988-1CF444C6976B}"/>
                </a:ext>
              </a:extLst>
            </p:cNvPr>
            <p:cNvSpPr/>
            <p:nvPr/>
          </p:nvSpPr>
          <p:spPr>
            <a:xfrm>
              <a:off x="2793207" y="4596714"/>
              <a:ext cx="14481539" cy="1208490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  <a:latin typeface="NVIDIA Sans" panose="020B0503020203020204" pitchFamily="34" charset="0"/>
              </a:endParaRPr>
            </a:p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solidFill>
                    <a:srgbClr val="FF0000"/>
                  </a:solidFill>
                  <a:latin typeface="NVIDIA Sans" panose="020B0503020203020204" pitchFamily="34" charset="0"/>
                </a:rPr>
                <a:t>TensorFlow Logo</a:t>
              </a:r>
            </a:p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solidFill>
                    <a:srgbClr val="FF0000"/>
                  </a:solidFill>
                  <a:latin typeface="NVIDIA Sans" panose="020B0503020203020204" pitchFamily="34" charset="0"/>
                </a:rPr>
                <a:t>CTA - In TensorFlow branch</a:t>
              </a:r>
            </a:p>
          </p:txBody>
        </p:sp>
        <p:pic>
          <p:nvPicPr>
            <p:cNvPr id="41" name="Picture 2" descr="Build tensorflow2 with CUDA support - openSUSE News">
              <a:extLst>
                <a:ext uri="{FF2B5EF4-FFF2-40B4-BE49-F238E27FC236}">
                  <a16:creationId xmlns:a16="http://schemas.microsoft.com/office/drawing/2014/main" id="{2450A113-EDB3-4B65-B0D8-9E0730930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9" t="24380" r="7096" b="18090"/>
            <a:stretch/>
          </p:blipFill>
          <p:spPr bwMode="auto">
            <a:xfrm>
              <a:off x="6154703" y="6805533"/>
              <a:ext cx="7145237" cy="1605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1">
              <a:extLst>
                <a:ext uri="{FF2B5EF4-FFF2-40B4-BE49-F238E27FC236}">
                  <a16:creationId xmlns:a16="http://schemas.microsoft.com/office/drawing/2014/main" id="{73AB341A-92DB-4953-9E8D-7FB99DF51454}"/>
                </a:ext>
              </a:extLst>
            </p:cNvPr>
            <p:cNvSpPr txBox="1"/>
            <p:nvPr/>
          </p:nvSpPr>
          <p:spPr>
            <a:xfrm>
              <a:off x="3001285" y="9943705"/>
              <a:ext cx="14065381" cy="452431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22860" rIns="45720" bIns="22860" rtlCol="0" anchor="ctr">
              <a:spAutoFit/>
            </a:bodyPr>
            <a:lstStyle>
              <a:defPPr>
                <a:defRPr lang="en-US"/>
              </a:defPPr>
              <a:lvl1pPr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61970"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23939"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85909"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47878"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09848" algn="l" defTabSz="1523939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571817" algn="l" defTabSz="1523939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333787" algn="l" defTabSz="1523939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095756" algn="l" defTabSz="1523939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import 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tensorflow </a:t>
              </a: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as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 tf</a:t>
              </a: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from 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tf.python.compiler.tensorrt </a:t>
              </a: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import 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trt_convert </a:t>
              </a: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as 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tftrt</a:t>
              </a: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endParaRP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>
                      <a:lumMod val="50000"/>
                      <a:lumOff val="50000"/>
                    </a:srgbClr>
                  </a:solidFill>
                  <a:latin typeface="Consolas"/>
                  <a:cs typeface="Courier New"/>
                </a:rPr>
                <a:t># COMPILE TRT module using TensorFlow-TensorRT</a:t>
              </a: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trt_module </a:t>
              </a: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=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 </a:t>
              </a:r>
              <a:r>
                <a:rPr lang="en-US" sz="1600">
                  <a:solidFill>
                    <a:srgbClr val="000000"/>
                  </a:solidFill>
                  <a:latin typeface="Consolas"/>
                  <a:ea typeface="+mn-lt"/>
                  <a:cs typeface="Courier New"/>
                </a:rPr>
                <a:t>tftrt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.</a:t>
              </a:r>
              <a:r>
                <a:rPr lang="en-US" sz="1600">
                  <a:solidFill>
                    <a:srgbClr val="0071C5"/>
                  </a:solidFill>
                  <a:latin typeface="Consolas"/>
                  <a:cs typeface="Courier New"/>
                </a:rPr>
                <a:t>TrtGraphConverterV2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(saved_model_pth).</a:t>
              </a:r>
              <a:r>
                <a:rPr lang="en-US" sz="1600">
                  <a:solidFill>
                    <a:srgbClr val="008564"/>
                  </a:solidFill>
                  <a:latin typeface="Consolas"/>
                  <a:cs typeface="Courier New"/>
                </a:rPr>
                <a:t>convert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()</a:t>
              </a:r>
              <a:endParaRPr lang="en-US" sz="1600">
                <a:solidFill>
                  <a:srgbClr val="CDCDCD"/>
                </a:solidFill>
                <a:latin typeface="NVIDIA Sans"/>
              </a:endParaRP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rgbClr val="FFFFFF">
                    <a:lumMod val="95000"/>
                  </a:srgbClr>
                </a:solidFill>
                <a:latin typeface="Consolas" panose="020B0609020204030204" pitchFamily="49" charset="0"/>
                <a:cs typeface="Courier New" panose="02070309020205020404" pitchFamily="49" charset="0"/>
              </a:endParaRP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>
                      <a:lumMod val="50000"/>
                      <a:lumOff val="50000"/>
                    </a:srgbClr>
                  </a:solidFill>
                  <a:latin typeface="Consolas"/>
                  <a:cs typeface="Courier New"/>
                </a:rPr>
                <a:t># RUN optimized inference with TensorFlow-TensorRT</a:t>
              </a: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8564"/>
                  </a:solidFill>
                  <a:latin typeface="Consolas"/>
                  <a:cs typeface="Courier New"/>
                </a:rPr>
                <a:t>trt_module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(x)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203585-38A0-4D6F-986A-D7245FBE5F63}"/>
                </a:ext>
              </a:extLst>
            </p:cNvPr>
            <p:cNvSpPr txBox="1"/>
            <p:nvPr/>
          </p:nvSpPr>
          <p:spPr>
            <a:xfrm>
              <a:off x="4912433" y="16818927"/>
              <a:ext cx="96297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000000"/>
                  </a:solidFill>
                  <a:latin typeface="NVIDIA Sans" panose="020B0503020203020204" pitchFamily="34" charset="0"/>
                  <a:ea typeface="+mn-ea"/>
                </a:rPr>
                <a:t>Available in </a:t>
              </a:r>
              <a:r>
                <a:rPr lang="en-US">
                  <a:solidFill>
                    <a:srgbClr val="000000"/>
                  </a:solidFill>
                  <a:latin typeface="NVIDIA Sans" panose="020B0503020203020204" pitchFamily="34" charset="0"/>
                  <a:ea typeface="+mn-ea"/>
                  <a:hlinkClick r:id="rId5"/>
                </a:rPr>
                <a:t>TensorFlow</a:t>
              </a:r>
              <a:r>
                <a:rPr lang="en-US">
                  <a:solidFill>
                    <a:srgbClr val="000000"/>
                  </a:solidFill>
                  <a:latin typeface="NVIDIA Sans" panose="020B0503020203020204" pitchFamily="34" charset="0"/>
                  <a:ea typeface="+mn-ea"/>
                </a:rPr>
                <a:t> &amp; </a:t>
              </a:r>
              <a:r>
                <a:rPr lang="en-US" u="sng">
                  <a:solidFill>
                    <a:srgbClr val="000000"/>
                  </a:solidFill>
                  <a:latin typeface="NVIDIA Sans" panose="020B0503020203020204" pitchFamily="34" charset="0"/>
                  <a:ea typeface="+mn-ea"/>
                  <a:hlinkClick r:id="rId6"/>
                </a:rPr>
                <a:t>NGC Container</a:t>
              </a:r>
              <a:endParaRPr lang="en-US" u="sng">
                <a:solidFill>
                  <a:srgbClr val="000000"/>
                </a:solidFill>
                <a:latin typeface="NVIDIA Sans" panose="020B0503020203020204" pitchFamily="34" charset="0"/>
                <a:ea typeface="+mn-ea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6D4F5-8EAA-4EC3-B43A-B2A0F4FC0E2E}"/>
              </a:ext>
            </a:extLst>
          </p:cNvPr>
          <p:cNvGrpSpPr/>
          <p:nvPr/>
        </p:nvGrpSpPr>
        <p:grpSpPr>
          <a:xfrm>
            <a:off x="1453112" y="2883564"/>
            <a:ext cx="7240770" cy="6480439"/>
            <a:chOff x="19301254" y="4596714"/>
            <a:chExt cx="14481539" cy="12960877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37113402-09E8-4E4E-8423-6B1897828247}"/>
                </a:ext>
              </a:extLst>
            </p:cNvPr>
            <p:cNvSpPr txBox="1">
              <a:spLocks/>
            </p:cNvSpPr>
            <p:nvPr/>
          </p:nvSpPr>
          <p:spPr>
            <a:xfrm>
              <a:off x="19301254" y="4596714"/>
              <a:ext cx="14481539" cy="1344168"/>
            </a:xfrm>
            <a:prstGeom prst="rect">
              <a:avLst/>
            </a:prstGeom>
          </p:spPr>
          <p:txBody>
            <a:bodyPr vert="horz" lIns="45720" tIns="22860" rIns="45720" bIns="22860" rtlCol="0" anchor="b">
              <a:normAutofit/>
            </a:bodyPr>
            <a:lstStyle>
              <a:lvl1pPr algn="l" defTabSz="27432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600" b="1" kern="1200" cap="all" baseline="0">
                  <a:solidFill>
                    <a:schemeClr val="bg1"/>
                  </a:solidFill>
                  <a:latin typeface="Trebuchet MS" panose="020B0603020202020204" pitchFamily="34" charset="0"/>
                  <a:ea typeface="+mj-ea"/>
                  <a:cs typeface="+mj-cs"/>
                </a:defRPr>
              </a:lvl1pPr>
            </a:lstStyle>
            <a:p>
              <a:pPr algn="ctr" defTabSz="1371600" fontAlgn="auto">
                <a:spcAft>
                  <a:spcPts val="0"/>
                </a:spcAft>
                <a:defRPr/>
              </a:pPr>
              <a:r>
                <a:rPr lang="en-US" sz="2400">
                  <a:solidFill>
                    <a:srgbClr val="FFFFFF"/>
                  </a:solidFill>
                  <a:latin typeface="NVIDIA Sans" panose="020B0503020203020204" pitchFamily="34" charset="0"/>
                </a:rPr>
                <a:t>T</a:t>
              </a:r>
              <a:r>
                <a:rPr lang="en-US" sz="2400" cap="none">
                  <a:solidFill>
                    <a:srgbClr val="FFFFFF"/>
                  </a:solidFill>
                  <a:latin typeface="NVIDIA Sans" panose="020B0503020203020204" pitchFamily="34" charset="0"/>
                </a:rPr>
                <a:t>orch</a:t>
              </a:r>
              <a:r>
                <a:rPr lang="en-US" sz="2400">
                  <a:solidFill>
                    <a:srgbClr val="FFFFFF"/>
                  </a:solidFill>
                  <a:latin typeface="NVIDIA Sans" panose="020B0503020203020204" pitchFamily="34" charset="0"/>
                </a:rPr>
                <a:t>-T</a:t>
              </a:r>
              <a:r>
                <a:rPr lang="en-US" sz="2400" cap="none">
                  <a:solidFill>
                    <a:srgbClr val="FFFFFF"/>
                  </a:solidFill>
                  <a:latin typeface="NVIDIA Sans" panose="020B0503020203020204" pitchFamily="34" charset="0"/>
                </a:rPr>
                <a:t>ensor</a:t>
              </a:r>
              <a:r>
                <a:rPr lang="en-US" sz="2400">
                  <a:solidFill>
                    <a:srgbClr val="FFFFFF"/>
                  </a:solidFill>
                  <a:latin typeface="NVIDIA Sans" panose="020B0503020203020204" pitchFamily="34" charset="0"/>
                </a:rPr>
                <a:t>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B6AE00-1E5A-423A-B5AD-E8650FE55556}"/>
                </a:ext>
              </a:extLst>
            </p:cNvPr>
            <p:cNvSpPr/>
            <p:nvPr/>
          </p:nvSpPr>
          <p:spPr>
            <a:xfrm>
              <a:off x="19301254" y="4596714"/>
              <a:ext cx="14481539" cy="1208490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solidFill>
                    <a:srgbClr val="FF0000"/>
                  </a:solidFill>
                  <a:latin typeface="NVIDIA Sans" panose="020B0503020203020204" pitchFamily="34" charset="0"/>
                </a:rPr>
                <a:t>PyTorch Logo</a:t>
              </a:r>
            </a:p>
            <a:p>
              <a:pPr algn="ctr" defTabSz="2286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solidFill>
                    <a:srgbClr val="FF0000"/>
                  </a:solidFill>
                  <a:latin typeface="NVIDIA Sans" panose="020B0503020203020204" pitchFamily="34" charset="0"/>
                </a:rPr>
                <a:t>CTA - In container</a:t>
              </a:r>
              <a:endParaRPr lang="en-US" sz="2000">
                <a:solidFill>
                  <a:srgbClr val="FFFFFF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42" name="Picture 8" descr="https://onnx.ai/assets/pytorch-logo-dark.png">
              <a:extLst>
                <a:ext uri="{FF2B5EF4-FFF2-40B4-BE49-F238E27FC236}">
                  <a16:creationId xmlns:a16="http://schemas.microsoft.com/office/drawing/2014/main" id="{C6D90CEC-00F5-4901-BFC0-57C7C54F97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3" r="7641"/>
            <a:stretch/>
          </p:blipFill>
          <p:spPr bwMode="auto">
            <a:xfrm>
              <a:off x="23947188" y="6995960"/>
              <a:ext cx="5189666" cy="1239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1">
              <a:extLst>
                <a:ext uri="{FF2B5EF4-FFF2-40B4-BE49-F238E27FC236}">
                  <a16:creationId xmlns:a16="http://schemas.microsoft.com/office/drawing/2014/main" id="{146E903B-6E0F-4A6C-B444-699A658B5945}"/>
                </a:ext>
              </a:extLst>
            </p:cNvPr>
            <p:cNvSpPr txBox="1"/>
            <p:nvPr/>
          </p:nvSpPr>
          <p:spPr>
            <a:xfrm>
              <a:off x="19679612" y="9207952"/>
              <a:ext cx="13724821" cy="600164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22860" rIns="45720" bIns="22860" rtlCol="0" anchor="ctr">
              <a:spAutoFit/>
            </a:bodyPr>
            <a:lstStyle>
              <a:defPPr>
                <a:defRPr lang="en-US"/>
              </a:defPPr>
              <a:lvl1pPr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61970"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23939"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85909"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47878" algn="l" defTabSz="76197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09848" algn="l" defTabSz="1523939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571817" algn="l" defTabSz="1523939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333787" algn="l" defTabSz="1523939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095756" algn="l" defTabSz="1523939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import 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torch</a:t>
              </a: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import </a:t>
              </a:r>
              <a:r>
                <a:rPr lang="en-US" sz="1600">
                  <a:solidFill>
                    <a:srgbClr val="000000"/>
                  </a:solidFill>
                  <a:latin typeface="Consolas"/>
                  <a:ea typeface="+mn-lt"/>
                  <a:cs typeface="Courier New"/>
                </a:rPr>
                <a:t>torch_tensorrt</a:t>
              </a: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 as</a:t>
              </a:r>
              <a:r>
                <a:rPr lang="en-US" sz="1600">
                  <a:solidFill>
                    <a:srgbClr val="000000"/>
                  </a:solidFill>
                  <a:latin typeface="Consolas"/>
                  <a:ea typeface="+mn-lt"/>
                  <a:cs typeface="Courier New"/>
                </a:rPr>
                <a:t> torchtrt</a:t>
              </a:r>
              <a:endParaRPr lang="en-US" sz="16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endParaRP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br>
                <a:rPr lang="en-US" sz="160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</a:br>
              <a:r>
                <a:rPr lang="en-US" sz="1600">
                  <a:solidFill>
                    <a:srgbClr val="000000">
                      <a:lumMod val="50000"/>
                      <a:lumOff val="50000"/>
                    </a:srgbClr>
                  </a:solidFill>
                  <a:latin typeface="Consolas"/>
                  <a:cs typeface="Courier New"/>
                </a:rPr>
                <a:t># SET trained model to evaluation mode</a:t>
              </a: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model </a:t>
              </a: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=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 model.</a:t>
              </a:r>
              <a:r>
                <a:rPr lang="en-US" sz="1600">
                  <a:solidFill>
                    <a:srgbClr val="0071C5"/>
                  </a:solidFill>
                  <a:latin typeface="Consolas"/>
                  <a:cs typeface="Courier New"/>
                </a:rPr>
                <a:t>eval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()</a:t>
              </a: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endParaRP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>
                      <a:lumMod val="50000"/>
                      <a:lumOff val="50000"/>
                    </a:srgbClr>
                  </a:solidFill>
                  <a:latin typeface="Consolas"/>
                  <a:cs typeface="Courier New"/>
                </a:rPr>
                <a:t># COMPILE TRT module using Torch-TensorRT</a:t>
              </a: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trt_module </a:t>
              </a: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=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 </a:t>
              </a:r>
              <a:r>
                <a:rPr lang="en-US" sz="1600">
                  <a:solidFill>
                    <a:srgbClr val="000000"/>
                  </a:solidFill>
                  <a:latin typeface="Consolas"/>
                  <a:ea typeface="+mn-lt"/>
                  <a:cs typeface="Courier New"/>
                </a:rPr>
                <a:t>torchtrt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.</a:t>
              </a:r>
              <a:r>
                <a:rPr lang="en-US" sz="1600">
                  <a:solidFill>
                    <a:srgbClr val="0071C5"/>
                  </a:solidFill>
                  <a:latin typeface="Consolas"/>
                  <a:cs typeface="Courier New"/>
                </a:rPr>
                <a:t>compile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(model, </a:t>
              </a:r>
              <a:r>
                <a:rPr lang="en-US" sz="1600">
                  <a:solidFill>
                    <a:srgbClr val="008564"/>
                  </a:solidFill>
                  <a:latin typeface="Consolas"/>
                  <a:cs typeface="Courier New"/>
                </a:rPr>
                <a:t>inputs</a:t>
              </a:r>
              <a:r>
                <a:rPr lang="en-US" sz="1600">
                  <a:solidFill>
                    <a:srgbClr val="890C58"/>
                  </a:solidFill>
                  <a:latin typeface="Consolas"/>
                  <a:ea typeface="+mn-lt"/>
                  <a:cs typeface="NVIDIA Sans"/>
                </a:rPr>
                <a:t>=</a:t>
              </a:r>
              <a:r>
                <a:rPr lang="en-US" sz="1600">
                  <a:solidFill>
                    <a:srgbClr val="000000"/>
                  </a:solidFill>
                  <a:latin typeface="Consolas"/>
                  <a:ea typeface="+mn-lt"/>
                  <a:cs typeface="NVIDIA Sans"/>
                </a:rPr>
                <a:t>[example_input],e</a:t>
              </a:r>
              <a:r>
                <a:rPr lang="en-US" sz="1600">
                  <a:solidFill>
                    <a:srgbClr val="008564"/>
                  </a:solidFill>
                  <a:latin typeface="Consolas"/>
                  <a:cs typeface="Courier New"/>
                </a:rPr>
                <a:t>nabled_precisions</a:t>
              </a:r>
              <a:r>
                <a:rPr lang="en-US" sz="1600">
                  <a:solidFill>
                    <a:srgbClr val="890C58"/>
                  </a:solidFill>
                  <a:latin typeface="Consolas"/>
                  <a:cs typeface="Courier New"/>
                </a:rPr>
                <a:t>=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{torch.</a:t>
              </a:r>
              <a:r>
                <a:rPr lang="en-US" sz="1600">
                  <a:solidFill>
                    <a:srgbClr val="5D1682"/>
                  </a:solidFill>
                  <a:latin typeface="Consolas"/>
                  <a:cs typeface="Courier New"/>
                </a:rPr>
                <a:t>half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})</a:t>
              </a:r>
              <a:endParaRPr lang="en-US" sz="1600">
                <a:solidFill>
                  <a:srgbClr val="000000"/>
                </a:solidFill>
                <a:latin typeface="NVIDIA Sans"/>
              </a:endParaRP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endParaRP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0000">
                      <a:lumMod val="50000"/>
                      <a:lumOff val="50000"/>
                    </a:srgbClr>
                  </a:solidFill>
                  <a:latin typeface="Consolas"/>
                  <a:cs typeface="Courier New"/>
                </a:rPr>
                <a:t># RUN optimized inference with Torch-TensorRT</a:t>
              </a:r>
            </a:p>
            <a:p>
              <a:pPr marL="59373" defTabSz="380985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008564"/>
                  </a:solidFill>
                  <a:latin typeface="Consolas"/>
                  <a:cs typeface="Courier New"/>
                </a:rPr>
                <a:t>trt_module</a:t>
              </a:r>
              <a:r>
                <a:rPr lang="en-US" sz="1600">
                  <a:solidFill>
                    <a:srgbClr val="000000"/>
                  </a:solidFill>
                  <a:latin typeface="Consolas"/>
                  <a:cs typeface="Courier New"/>
                </a:rPr>
                <a:t>(x)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8003139-AD69-4C62-B7D6-D391780285DC}"/>
                </a:ext>
              </a:extLst>
            </p:cNvPr>
            <p:cNvSpPr txBox="1"/>
            <p:nvPr/>
          </p:nvSpPr>
          <p:spPr>
            <a:xfrm>
              <a:off x="21727134" y="16818927"/>
              <a:ext cx="96297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000000"/>
                  </a:solidFill>
                  <a:latin typeface="NVIDIA Sans" panose="020B0503020203020204" pitchFamily="34" charset="0"/>
                  <a:ea typeface="+mn-ea"/>
                </a:rPr>
                <a:t>Available in </a:t>
              </a:r>
              <a:r>
                <a:rPr lang="en-US">
                  <a:solidFill>
                    <a:srgbClr val="000000"/>
                  </a:solidFill>
                  <a:latin typeface="NVIDIA Sans" panose="020B0503020203020204" pitchFamily="34" charset="0"/>
                  <a:ea typeface="+mn-ea"/>
                  <a:hlinkClick r:id="rId8"/>
                </a:rPr>
                <a:t>PyTorch</a:t>
              </a:r>
              <a:r>
                <a:rPr lang="en-US">
                  <a:solidFill>
                    <a:srgbClr val="000000"/>
                  </a:solidFill>
                  <a:latin typeface="NVIDIA Sans" panose="020B0503020203020204" pitchFamily="34" charset="0"/>
                  <a:ea typeface="+mn-ea"/>
                </a:rPr>
                <a:t> &amp; </a:t>
              </a:r>
              <a:r>
                <a:rPr lang="en-US">
                  <a:solidFill>
                    <a:srgbClr val="000000"/>
                  </a:solidFill>
                  <a:latin typeface="NVIDIA Sans" panose="020B0503020203020204" pitchFamily="34" charset="0"/>
                  <a:ea typeface="+mn-ea"/>
                  <a:hlinkClick r:id="rId9"/>
                </a:rPr>
                <a:t>NGC Container</a:t>
              </a:r>
              <a:endParaRPr lang="en-US">
                <a:solidFill>
                  <a:srgbClr val="000000"/>
                </a:solidFill>
                <a:latin typeface="NVIDIA Sans" panose="020B0503020203020204" pitchFamily="34" charset="0"/>
                <a:ea typeface="+mn-ea"/>
              </a:endParaRPr>
            </a:p>
          </p:txBody>
        </p:sp>
      </p:grpSp>
      <p:pic>
        <p:nvPicPr>
          <p:cNvPr id="4" name="Picture 3" descr="TensorRT SDK | NVIDIA Developer">
            <a:extLst>
              <a:ext uri="{FF2B5EF4-FFF2-40B4-BE49-F238E27FC236}">
                <a16:creationId xmlns:a16="http://schemas.microsoft.com/office/drawing/2014/main" id="{27C31966-15DB-0D16-BC78-ABA21965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05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621"/>
    </mc:Choice>
    <mc:Fallback xmlns="">
      <p:transition advTm="5662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52A5D3A-2B38-4F9B-9C88-3AABD8801F49}"/>
              </a:ext>
            </a:extLst>
          </p:cNvPr>
          <p:cNvSpPr/>
          <p:nvPr/>
        </p:nvSpPr>
        <p:spPr>
          <a:xfrm>
            <a:off x="9868022" y="6809316"/>
            <a:ext cx="7902223" cy="131461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Sparsity Support</a:t>
            </a:r>
          </a:p>
        </p:txBody>
      </p:sp>
      <p:sp>
        <p:nvSpPr>
          <p:cNvPr id="240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APEX automatic sparsity - TensorRT</a:t>
            </a:r>
          </a:p>
        </p:txBody>
      </p:sp>
      <p:sp>
        <p:nvSpPr>
          <p:cNvPr id="239" name="Content Placeholder 4"/>
          <p:cNvSpPr>
            <a:spLocks noGrp="1"/>
          </p:cNvSpPr>
          <p:nvPr>
            <p:ph idx="4294967295"/>
          </p:nvPr>
        </p:nvSpPr>
        <p:spPr>
          <a:xfrm>
            <a:off x="927100" y="3484563"/>
            <a:ext cx="7870825" cy="6197600"/>
          </a:xfrm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br>
              <a:rPr lang="en-US" sz="2325">
                <a:solidFill>
                  <a:schemeClr val="bg1"/>
                </a:solidFill>
                <a:latin typeface="DINPro-Regular"/>
                <a:cs typeface="DINPro-Regular" panose="020B0604020202020204" charset="0"/>
              </a:rPr>
            </a:br>
            <a:r>
              <a:rPr lang="en-US" sz="2325">
                <a:solidFill>
                  <a:schemeClr val="bg1"/>
                </a:solidFill>
                <a:latin typeface="DINPro-Regular"/>
                <a:cs typeface="DINPro-Regular" panose="020B0604020202020204" charset="0"/>
              </a:rPr>
              <a:t>ASP (Automatic </a:t>
            </a:r>
            <a:r>
              <a:rPr lang="en-US" sz="2325" err="1">
                <a:solidFill>
                  <a:schemeClr val="bg1"/>
                </a:solidFill>
                <a:latin typeface="DINPro-Regular"/>
                <a:cs typeface="DINPro-Regular" panose="020B0604020202020204" charset="0"/>
              </a:rPr>
              <a:t>SParsity</a:t>
            </a:r>
            <a:r>
              <a:rPr lang="en-US" sz="2325">
                <a:solidFill>
                  <a:schemeClr val="bg1"/>
                </a:solidFill>
                <a:latin typeface="DINPro-Regular"/>
                <a:cs typeface="DINPro-Regular" panose="020B0604020202020204" charset="0"/>
              </a:rPr>
              <a:t>) provides easy-to-use workflow to induce the sparsity while maintaining accuracy of original dense network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325">
                <a:solidFill>
                  <a:schemeClr val="bg1"/>
                </a:solidFill>
                <a:latin typeface="DINPro-Regular"/>
                <a:cs typeface="DINPro-Regular" panose="020B0604020202020204" charset="0"/>
              </a:rPr>
              <a:t>TensorRT accelerates inference using sparse kernels</a:t>
            </a:r>
          </a:p>
          <a:p>
            <a:endParaRPr lang="en-US" sz="2340">
              <a:solidFill>
                <a:schemeClr val="bg1"/>
              </a:solidFill>
            </a:endParaRPr>
          </a:p>
          <a:p>
            <a:endParaRPr lang="en-US" sz="2334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C3AB0-4159-47BA-B6A0-C9D527AB191A}"/>
              </a:ext>
            </a:extLst>
          </p:cNvPr>
          <p:cNvSpPr txBox="1"/>
          <p:nvPr/>
        </p:nvSpPr>
        <p:spPr>
          <a:xfrm>
            <a:off x="9868022" y="7450366"/>
            <a:ext cx="82468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>
                <a:solidFill>
                  <a:srgbClr val="000000">
                    <a:lumMod val="85000"/>
                    <a:lumOff val="1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Enable Sparsity by setting the </a:t>
            </a:r>
            <a:r>
              <a:rPr lang="en-US" sz="1650" b="1" err="1">
                <a:solidFill>
                  <a:srgbClr val="92D05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kSPARSE_WEIGHTS</a:t>
            </a:r>
            <a:r>
              <a:rPr lang="en-US" sz="1650" b="1">
                <a:solidFill>
                  <a:srgbClr val="92D05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50">
                <a:solidFill>
                  <a:srgbClr val="000000">
                    <a:lumMod val="85000"/>
                    <a:lumOff val="1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flag in </a:t>
            </a:r>
            <a:r>
              <a:rPr lang="en-US" sz="1650" b="1" err="1">
                <a:solidFill>
                  <a:srgbClr val="92D05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IBuilderConfig</a:t>
            </a:r>
            <a:endParaRPr lang="en-US" sz="1650" b="1">
              <a:solidFill>
                <a:srgbClr val="92D05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0F5A5F-6171-4374-A79C-C4E3942CC69B}"/>
              </a:ext>
            </a:extLst>
          </p:cNvPr>
          <p:cNvGrpSpPr/>
          <p:nvPr/>
        </p:nvGrpSpPr>
        <p:grpSpPr>
          <a:xfrm>
            <a:off x="9826837" y="3730018"/>
            <a:ext cx="7984592" cy="2458942"/>
            <a:chOff x="3239230" y="2505740"/>
            <a:chExt cx="5990575" cy="36288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4965F8-0B31-47E2-904B-06B35CAE6A89}"/>
                </a:ext>
              </a:extLst>
            </p:cNvPr>
            <p:cNvSpPr/>
            <p:nvPr/>
          </p:nvSpPr>
          <p:spPr>
            <a:xfrm>
              <a:off x="3270130" y="2505740"/>
              <a:ext cx="5928776" cy="3628885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7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C01C05-1528-4B57-960F-D85AE2C97D2F}"/>
                </a:ext>
              </a:extLst>
            </p:cNvPr>
            <p:cNvSpPr/>
            <p:nvPr/>
          </p:nvSpPr>
          <p:spPr>
            <a:xfrm>
              <a:off x="3239230" y="3396598"/>
              <a:ext cx="5990575" cy="252088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# Import ASP (Automatic </a:t>
              </a:r>
              <a:r>
                <a:rPr lang="en-US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SParsity</a:t>
              </a:r>
              <a:r>
                <a:rPr lang="en-US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from </a:t>
              </a:r>
              <a:r>
                <a:rPr lang="en-US" b="1" err="1">
                  <a:solidFill>
                    <a:srgbClr val="92D050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apex.contrib.sparsity</a:t>
              </a:r>
              <a:r>
                <a:rPr lang="en-US" b="1">
                  <a:solidFill>
                    <a:srgbClr val="92D050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lang="en-US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import ASP</a:t>
              </a:r>
            </a:p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defRPr/>
              </a:pPr>
              <a:br>
                <a:rPr lang="en-US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</a:br>
              <a:r>
                <a:rPr lang="en-US" sz="1650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# In training phase, to augment the model and the optimizer #for sparse training/inference</a:t>
              </a:r>
            </a:p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ASP.prune_trained_model</a:t>
              </a:r>
              <a:r>
                <a:rPr lang="en-US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(model, optimizer)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9C5BD9-F2A2-4179-8F02-D73F7BCDE68B}"/>
              </a:ext>
            </a:extLst>
          </p:cNvPr>
          <p:cNvSpPr txBox="1"/>
          <p:nvPr/>
        </p:nvSpPr>
        <p:spPr>
          <a:xfrm>
            <a:off x="184377" y="9796956"/>
            <a:ext cx="586359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u="sng">
                <a:solidFill>
                  <a:srgbClr val="92D050"/>
                </a:solidFill>
                <a:latin typeface="DINPro-Regular" panose="020B0604020202020204" charset="0"/>
                <a:ea typeface="+mn-ea"/>
                <a:cs typeface="DINPro-Regular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ASP:  </a:t>
            </a:r>
            <a:r>
              <a:rPr lang="en-US" sz="1350">
                <a:solidFill>
                  <a:srgbClr val="92D050"/>
                </a:solidFill>
                <a:latin typeface="DINPro-Regular" panose="020B0604020202020204" charset="0"/>
                <a:ea typeface="+mn-ea"/>
                <a:cs typeface="DINPro-Regular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https://github.com/NVIDIA/apex/tree/master/apex/contrib/sparsity</a:t>
            </a:r>
            <a:endParaRPr lang="en-US" sz="1350">
              <a:solidFill>
                <a:srgbClr val="92D050"/>
              </a:solidFill>
              <a:latin typeface="DINPro-Regular" panose="020B0604020202020204" charset="0"/>
              <a:ea typeface="+mn-ea"/>
              <a:cs typeface="DINPro-Regula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0CFDA-1569-4F5D-99F9-D540599BADFE}"/>
              </a:ext>
            </a:extLst>
          </p:cNvPr>
          <p:cNvSpPr txBox="1"/>
          <p:nvPr/>
        </p:nvSpPr>
        <p:spPr>
          <a:xfrm>
            <a:off x="9826837" y="3804992"/>
            <a:ext cx="19690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>
                <a:solidFill>
                  <a:prstClr val="black"/>
                </a:solidFill>
                <a:latin typeface="DINPro-Regular" panose="020B0604020202020204" charset="0"/>
                <a:ea typeface="+mn-ea"/>
                <a:cs typeface="DINPro-Regular" panose="020B0604020202020204" charset="0"/>
              </a:rPr>
              <a:t>Training 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A50A5-5B8F-40F4-8555-A5209D01F24A}"/>
              </a:ext>
            </a:extLst>
          </p:cNvPr>
          <p:cNvSpPr txBox="1"/>
          <p:nvPr/>
        </p:nvSpPr>
        <p:spPr>
          <a:xfrm>
            <a:off x="9745832" y="6961467"/>
            <a:ext cx="2357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>
                <a:solidFill>
                  <a:prstClr val="black"/>
                </a:solidFill>
                <a:latin typeface="DINPro-Regular" panose="020B0604020202020204" charset="0"/>
                <a:ea typeface="+mn-ea"/>
                <a:cs typeface="DINPro-Regular" panose="020B0604020202020204" charset="0"/>
              </a:rPr>
              <a:t>Inference Phase</a:t>
            </a:r>
          </a:p>
        </p:txBody>
      </p:sp>
      <p:pic>
        <p:nvPicPr>
          <p:cNvPr id="3" name="Picture 2" descr="TensorRT SDK | NVIDIA Developer">
            <a:extLst>
              <a:ext uri="{FF2B5EF4-FFF2-40B4-BE49-F238E27FC236}">
                <a16:creationId xmlns:a16="http://schemas.microsoft.com/office/drawing/2014/main" id="{679A07E7-3B07-E2C8-24D1-2805A0A2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15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C9AFA6-5ACE-39BD-741B-CC89D36A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TensorRT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8C596-A7BE-4CAA-AFA2-DE4A35136F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Widely adopted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B304AF-9079-4E25-B029-E401A6864A40}"/>
              </a:ext>
            </a:extLst>
          </p:cNvPr>
          <p:cNvGrpSpPr/>
          <p:nvPr/>
        </p:nvGrpSpPr>
        <p:grpSpPr>
          <a:xfrm>
            <a:off x="915212" y="3627371"/>
            <a:ext cx="5130459" cy="5094532"/>
            <a:chOff x="461574" y="2176422"/>
            <a:chExt cx="3026288" cy="3056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63B9DC-D961-42FB-932C-84B3F4C53344}"/>
                </a:ext>
              </a:extLst>
            </p:cNvPr>
            <p:cNvSpPr/>
            <p:nvPr/>
          </p:nvSpPr>
          <p:spPr>
            <a:xfrm>
              <a:off x="517256" y="2176422"/>
              <a:ext cx="2970606" cy="2546062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63">
                <a:defRPr/>
              </a:pPr>
              <a:endParaRPr lang="en-US">
                <a:solidFill>
                  <a:srgbClr val="FFFFFF"/>
                </a:solidFill>
                <a:latin typeface="DINPro-Regular" panose="020B0604020202020204" charset="0"/>
                <a:cs typeface="DINPro-Regular" panose="020B060402020202020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367262-3CCC-4B8F-8624-18A5E8427F5D}"/>
                </a:ext>
              </a:extLst>
            </p:cNvPr>
            <p:cNvSpPr txBox="1"/>
            <p:nvPr/>
          </p:nvSpPr>
          <p:spPr>
            <a:xfrm>
              <a:off x="461574" y="4845266"/>
              <a:ext cx="3017520" cy="387875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ctr" defTabSz="761963">
                <a:lnSpc>
                  <a:spcPct val="90000"/>
                </a:lnSpc>
                <a:defRPr/>
              </a:pPr>
              <a:r>
                <a:rPr lang="en-US" sz="2201">
                  <a:solidFill>
                    <a:srgbClr val="000000"/>
                  </a:solidFill>
                  <a:latin typeface="DINPro-Regular" panose="020B0604020202020204" charset="0"/>
                  <a:cs typeface="DINPro-Regular" panose="020B0604020202020204" charset="0"/>
                </a:rPr>
                <a:t>Growing Ecosystem</a:t>
              </a:r>
            </a:p>
            <a:p>
              <a:pPr algn="ctr" defTabSz="761963">
                <a:lnSpc>
                  <a:spcPct val="90000"/>
                </a:lnSpc>
                <a:defRPr/>
              </a:pPr>
              <a:r>
                <a:rPr lang="en-US">
                  <a:solidFill>
                    <a:srgbClr val="8C8C8C"/>
                  </a:solidFill>
                  <a:latin typeface="DINPro-Regular" panose="020B0604020202020204" charset="0"/>
                  <a:cs typeface="DINPro-Regular" panose="020B0604020202020204" charset="0"/>
                </a:rPr>
                <a:t>3X developers in 2020 vs. 2019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ED164A-5F4A-4D0D-B2CF-A5FD9842165E}"/>
                </a:ext>
              </a:extLst>
            </p:cNvPr>
            <p:cNvSpPr txBox="1"/>
            <p:nvPr/>
          </p:nvSpPr>
          <p:spPr>
            <a:xfrm>
              <a:off x="867780" y="2299204"/>
              <a:ext cx="22226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978"/>
              <a:r>
                <a:rPr lang="en-US" sz="3799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DINPro-Regular" panose="020B0604020202020204" charset="0"/>
                  <a:cs typeface="DINPro-Regular" panose="020B0604020202020204" charset="0"/>
                </a:rPr>
                <a:t>2.5M</a:t>
              </a:r>
            </a:p>
            <a:p>
              <a:pPr algn="ctr" defTabSz="761978"/>
              <a:r>
                <a:rPr lang="en-US" sz="1601">
                  <a:solidFill>
                    <a:srgbClr val="000000">
                      <a:lumMod val="85000"/>
                      <a:lumOff val="15000"/>
                    </a:srgbClr>
                  </a:solidFill>
                  <a:latin typeface="DINPro-Regular" panose="020B0604020202020204" charset="0"/>
                  <a:cs typeface="DINPro-Regular" panose="020B0604020202020204" charset="0"/>
                </a:rPr>
                <a:t>Downloads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28366BF-EE30-45F4-ABD3-351DC32B9D12}"/>
                </a:ext>
              </a:extLst>
            </p:cNvPr>
            <p:cNvSpPr txBox="1"/>
            <p:nvPr/>
          </p:nvSpPr>
          <p:spPr>
            <a:xfrm>
              <a:off x="867780" y="3104939"/>
              <a:ext cx="22226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978"/>
              <a:r>
                <a:rPr lang="en-US" sz="3799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DINPro-Regular" panose="020B0604020202020204" charset="0"/>
                  <a:cs typeface="DINPro-Regular" panose="020B0604020202020204" charset="0"/>
                </a:rPr>
                <a:t>350K+</a:t>
              </a:r>
            </a:p>
            <a:p>
              <a:pPr algn="ctr" defTabSz="761978"/>
              <a:r>
                <a:rPr lang="en-US" sz="1601">
                  <a:solidFill>
                    <a:srgbClr val="000000">
                      <a:lumMod val="85000"/>
                      <a:lumOff val="15000"/>
                    </a:srgbClr>
                  </a:solidFill>
                  <a:latin typeface="DINPro-Regular" panose="020B0604020202020204" charset="0"/>
                  <a:cs typeface="DINPro-Regular" panose="020B0604020202020204" charset="0"/>
                </a:rPr>
                <a:t>Developers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24B9289-29B6-488B-8604-022E7C58A520}"/>
                </a:ext>
              </a:extLst>
            </p:cNvPr>
            <p:cNvSpPr txBox="1"/>
            <p:nvPr/>
          </p:nvSpPr>
          <p:spPr>
            <a:xfrm>
              <a:off x="867780" y="3910673"/>
              <a:ext cx="22226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978"/>
              <a:r>
                <a:rPr lang="en-US" sz="3799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DINPro-Regular" panose="020B0604020202020204" charset="0"/>
                  <a:cs typeface="DINPro-Regular" panose="020B0604020202020204" charset="0"/>
                </a:rPr>
                <a:t>600+</a:t>
              </a:r>
            </a:p>
            <a:p>
              <a:pPr algn="ctr" defTabSz="761978"/>
              <a:r>
                <a:rPr lang="en-US" sz="1601">
                  <a:solidFill>
                    <a:srgbClr val="000000">
                      <a:lumMod val="85000"/>
                      <a:lumOff val="15000"/>
                    </a:srgbClr>
                  </a:solidFill>
                  <a:latin typeface="DINPro-Regular" panose="020B0604020202020204" charset="0"/>
                  <a:cs typeface="DINPro-Regular" panose="020B0604020202020204" charset="0"/>
                </a:rPr>
                <a:t>Inference Services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AFC38E-18EE-4914-8425-E61534AA1536}"/>
              </a:ext>
            </a:extLst>
          </p:cNvPr>
          <p:cNvGrpSpPr/>
          <p:nvPr/>
        </p:nvGrpSpPr>
        <p:grpSpPr>
          <a:xfrm>
            <a:off x="6648115" y="3627371"/>
            <a:ext cx="5029202" cy="5355530"/>
            <a:chOff x="4432076" y="2418247"/>
            <a:chExt cx="3352801" cy="35703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C5363C-8F39-407D-BAA3-326796916040}"/>
                </a:ext>
              </a:extLst>
            </p:cNvPr>
            <p:cNvSpPr txBox="1"/>
            <p:nvPr/>
          </p:nvSpPr>
          <p:spPr>
            <a:xfrm>
              <a:off x="4432076" y="5342098"/>
              <a:ext cx="3352800" cy="64650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1">
                  <a:solidFill>
                    <a:srgbClr val="000000"/>
                  </a:solidFill>
                  <a:latin typeface="DINPro-Regular" panose="020B0604020202020204" charset="0"/>
                  <a:cs typeface="DINPro-Regular" panose="020B0604020202020204" charset="0"/>
                </a:rPr>
                <a:t>Customers</a:t>
              </a:r>
            </a:p>
            <a:p>
              <a:pPr algn="ctr">
                <a:lnSpc>
                  <a:spcPct val="90000"/>
                </a:lnSpc>
              </a:pPr>
              <a:r>
                <a:rPr lang="en-US">
                  <a:solidFill>
                    <a:srgbClr val="8C8C8C"/>
                  </a:solidFill>
                  <a:latin typeface="DINPro-Regular" panose="020B0604020202020204" charset="0"/>
                  <a:cs typeface="DINPro-Regular" panose="020B0604020202020204" charset="0"/>
                </a:rPr>
                <a:t>Trusted by 27,500 Companies</a:t>
              </a:r>
              <a:br>
                <a:rPr lang="en-US" sz="2334">
                  <a:solidFill>
                    <a:schemeClr val="bg1"/>
                  </a:solidFill>
                  <a:latin typeface="DINPro-Regular" panose="020B0604020202020204" charset="0"/>
                  <a:cs typeface="DINPro-Regular" panose="020B0604020202020204" charset="0"/>
                </a:rPr>
              </a:br>
              <a:endParaRPr lang="en-US">
                <a:solidFill>
                  <a:srgbClr val="8C8C8C"/>
                </a:solidFill>
                <a:latin typeface="DINPro-Regular" panose="020B0604020202020204" charset="0"/>
                <a:cs typeface="DINPro-Regular" panose="020B060402020202020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5A58E1-B79A-4D9E-A555-B5379E886A85}"/>
                </a:ext>
              </a:extLst>
            </p:cNvPr>
            <p:cNvGrpSpPr/>
            <p:nvPr/>
          </p:nvGrpSpPr>
          <p:grpSpPr>
            <a:xfrm>
              <a:off x="4432077" y="2418247"/>
              <a:ext cx="3352800" cy="2828958"/>
              <a:chOff x="4432077" y="2418247"/>
              <a:chExt cx="3352800" cy="2828958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F903DA09-78FA-4F2F-862F-0CB5D552E5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8640" y="3426524"/>
                <a:ext cx="714423" cy="274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2" name="Picture 20" descr="SK Telecom - Wikipedia">
                <a:extLst>
                  <a:ext uri="{FF2B5EF4-FFF2-40B4-BE49-F238E27FC236}">
                    <a16:creationId xmlns:a16="http://schemas.microsoft.com/office/drawing/2014/main" id="{9F95CD02-4AE9-4060-9C87-357CFB9086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2805" y="3974838"/>
                <a:ext cx="906091" cy="357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4" descr="WeChat Logo PNG Transparent &amp;amp; SVG Vector - Freebie Supply">
                <a:extLst>
                  <a:ext uri="{FF2B5EF4-FFF2-40B4-BE49-F238E27FC236}">
                    <a16:creationId xmlns:a16="http://schemas.microsoft.com/office/drawing/2014/main" id="{62D73730-CE1F-43EE-B516-0539AC0532BD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4988" y="4584057"/>
                <a:ext cx="401724" cy="401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American Express - Wikipedia">
                <a:extLst>
                  <a:ext uri="{FF2B5EF4-FFF2-40B4-BE49-F238E27FC236}">
                    <a16:creationId xmlns:a16="http://schemas.microsoft.com/office/drawing/2014/main" id="{FC2CD66F-9070-44BF-892A-959C15D3B89D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467" y="2649159"/>
                <a:ext cx="404767" cy="404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79AB1C-04C2-41DB-8536-729BF3180362}"/>
                  </a:ext>
                </a:extLst>
              </p:cNvPr>
              <p:cNvSpPr/>
              <p:nvPr/>
            </p:nvSpPr>
            <p:spPr>
              <a:xfrm>
                <a:off x="4432077" y="2418247"/>
                <a:ext cx="3352800" cy="2828958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34">
                  <a:solidFill>
                    <a:srgbClr val="FFFFFF"/>
                  </a:solidFill>
                  <a:latin typeface="DINPro-Regular" panose="020B0604020202020204" charset="0"/>
                  <a:cs typeface="DINPro-Regular" panose="020B0604020202020204" charset="0"/>
                </a:endParaRP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DF7826F-2770-4E82-ADD8-BD43EC4E27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3869" y="4672990"/>
                <a:ext cx="1008680" cy="223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Google Shape;995;p8" descr="Image result for bytedance logo">
                <a:extLst>
                  <a:ext uri="{FF2B5EF4-FFF2-40B4-BE49-F238E27FC236}">
                    <a16:creationId xmlns:a16="http://schemas.microsoft.com/office/drawing/2014/main" id="{B8CAAE6B-F662-489F-BEF2-72C531FF077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8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03073" y="2721893"/>
                <a:ext cx="1009257" cy="2586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7F9DAA54-01E8-4431-AFD8-7B6C8537A8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5382" y="3469077"/>
                <a:ext cx="845653" cy="188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4D186851-DE2F-44FF-B51A-76098D8DC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960" y="4091071"/>
                <a:ext cx="920498" cy="176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The future is for riders - Zoox">
                <a:extLst>
                  <a:ext uri="{FF2B5EF4-FFF2-40B4-BE49-F238E27FC236}">
                    <a16:creationId xmlns:a16="http://schemas.microsoft.com/office/drawing/2014/main" id="{FCF717B5-03EF-4CF0-9877-80283EAA9E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0176" y="4590164"/>
                <a:ext cx="414240" cy="3895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 descr="USPS Logo – United States Postal Service Logo - PNG and Vector - Logo  Download">
                <a:extLst>
                  <a:ext uri="{FF2B5EF4-FFF2-40B4-BE49-F238E27FC236}">
                    <a16:creationId xmlns:a16="http://schemas.microsoft.com/office/drawing/2014/main" id="{FBCBE291-CE63-4F77-86CF-03291EE9D1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3814" y="3952519"/>
                <a:ext cx="486966" cy="401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0" name="Picture 18" descr="LG Logo PNG Transparent &amp;amp; SVG Vector - Freebie Supply">
                <a:extLst>
                  <a:ext uri="{FF2B5EF4-FFF2-40B4-BE49-F238E27FC236}">
                    <a16:creationId xmlns:a16="http://schemas.microsoft.com/office/drawing/2014/main" id="{D1F8B84E-15D4-42A2-9DB1-54ACC6D0F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0085" y="3390142"/>
                <a:ext cx="714423" cy="346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4" name="Picture 22" descr="AMP Robotics Pilots Automated Secondary Sortation Facility">
                <a:extLst>
                  <a:ext uri="{FF2B5EF4-FFF2-40B4-BE49-F238E27FC236}">
                    <a16:creationId xmlns:a16="http://schemas.microsoft.com/office/drawing/2014/main" id="{023D5D08-E9E6-48F6-9A64-43DF483036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0688" y="2752644"/>
                <a:ext cx="773217" cy="197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3B18F-9783-4529-9425-48BEA23D8364}"/>
              </a:ext>
            </a:extLst>
          </p:cNvPr>
          <p:cNvGrpSpPr/>
          <p:nvPr/>
        </p:nvGrpSpPr>
        <p:grpSpPr>
          <a:xfrm>
            <a:off x="12136866" y="3650759"/>
            <a:ext cx="5283309" cy="5064375"/>
            <a:chOff x="8091244" y="2433839"/>
            <a:chExt cx="3522206" cy="33762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EA4418-34CA-47A4-855B-57A0FED5D000}"/>
                </a:ext>
              </a:extLst>
            </p:cNvPr>
            <p:cNvGrpSpPr/>
            <p:nvPr/>
          </p:nvGrpSpPr>
          <p:grpSpPr>
            <a:xfrm>
              <a:off x="8091244" y="2433839"/>
              <a:ext cx="3522206" cy="3376250"/>
              <a:chOff x="7249744" y="2190455"/>
              <a:chExt cx="3169985" cy="303862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62267E-0A78-4CBD-BB27-CEABE3D65495}"/>
                  </a:ext>
                </a:extLst>
              </p:cNvPr>
              <p:cNvSpPr txBox="1"/>
              <p:nvPr/>
            </p:nvSpPr>
            <p:spPr>
              <a:xfrm>
                <a:off x="7249744" y="4807888"/>
                <a:ext cx="3169985" cy="42119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 defTabSz="761963">
                  <a:lnSpc>
                    <a:spcPct val="90000"/>
                  </a:lnSpc>
                  <a:defRPr/>
                </a:pPr>
                <a:r>
                  <a:rPr lang="en-US" sz="2201">
                    <a:solidFill>
                      <a:srgbClr val="000000"/>
                    </a:solidFill>
                    <a:latin typeface="DINPro-Regular" panose="020B0604020202020204" charset="0"/>
                    <a:cs typeface="DINPro-Regular" panose="020B0604020202020204" charset="0"/>
                  </a:rPr>
                  <a:t>Cloud to Edge</a:t>
                </a:r>
                <a:br>
                  <a:rPr lang="en-US" sz="2201">
                    <a:solidFill>
                      <a:srgbClr val="000000"/>
                    </a:solidFill>
                    <a:latin typeface="DINPro-Regular" panose="020B0604020202020204" charset="0"/>
                    <a:cs typeface="DINPro-Regular" panose="020B0604020202020204" charset="0"/>
                  </a:rPr>
                </a:br>
                <a:r>
                  <a:rPr lang="en-US">
                    <a:solidFill>
                      <a:srgbClr val="8C8C8C"/>
                    </a:solidFill>
                    <a:latin typeface="DINPro-Regular" panose="020B0604020202020204" charset="0"/>
                    <a:cs typeface="DINPro-Regular" panose="020B0604020202020204" charset="0"/>
                  </a:rPr>
                  <a:t>Delivers across Industries</a:t>
                </a:r>
                <a:endParaRPr lang="en-US" sz="2201">
                  <a:solidFill>
                    <a:srgbClr val="000000"/>
                  </a:solidFill>
                  <a:latin typeface="DINPro-Regular" panose="020B0604020202020204" charset="0"/>
                  <a:cs typeface="DINPro-Regular" panose="020B060402020202020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FFC3955-C80F-494A-8A79-6A771EABA136}"/>
                  </a:ext>
                </a:extLst>
              </p:cNvPr>
              <p:cNvSpPr/>
              <p:nvPr/>
            </p:nvSpPr>
            <p:spPr>
              <a:xfrm>
                <a:off x="7338713" y="2190455"/>
                <a:ext cx="3017520" cy="2546062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61963">
                  <a:defRPr/>
                </a:pPr>
                <a:endParaRPr lang="en-US">
                  <a:solidFill>
                    <a:srgbClr val="FFFFFF"/>
                  </a:solidFill>
                  <a:latin typeface="DINPro-Regular" panose="020B0604020202020204" charset="0"/>
                  <a:cs typeface="DINPro-Regular" panose="020B060402020202020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235E70-066B-4344-9EA0-8925A7FA3697}"/>
                </a:ext>
              </a:extLst>
            </p:cNvPr>
            <p:cNvGrpSpPr/>
            <p:nvPr/>
          </p:nvGrpSpPr>
          <p:grpSpPr>
            <a:xfrm>
              <a:off x="8393729" y="2564863"/>
              <a:ext cx="1437809" cy="1279772"/>
              <a:chOff x="8393729" y="2564863"/>
              <a:chExt cx="1437809" cy="1279772"/>
            </a:xfrm>
          </p:grpSpPr>
          <p:pic>
            <p:nvPicPr>
              <p:cNvPr id="40" name="Google Shape;1103;p2" descr="A group of people sitting at a table using a computer&#10;&#10;Description automatically generated">
                <a:extLst>
                  <a:ext uri="{FF2B5EF4-FFF2-40B4-BE49-F238E27FC236}">
                    <a16:creationId xmlns:a16="http://schemas.microsoft.com/office/drawing/2014/main" id="{A5CF558F-F3D4-4582-81FE-CF73CD004CD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8609713" y="2564863"/>
                <a:ext cx="1005840" cy="10058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84A4BC-1767-47BC-9FCA-5AE835AF8FB0}"/>
                  </a:ext>
                </a:extLst>
              </p:cNvPr>
              <p:cNvSpPr txBox="1"/>
              <p:nvPr/>
            </p:nvSpPr>
            <p:spPr>
              <a:xfrm>
                <a:off x="8393729" y="3598414"/>
                <a:ext cx="1437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DINPro-Regular" panose="020B0604020202020204" charset="0"/>
                    <a:cs typeface="DINPro-Regular" panose="020B0604020202020204" charset="0"/>
                  </a:rPr>
                  <a:t>Conversational AI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57FE30-8DEA-4475-B70A-3AB83DB8AA15}"/>
                </a:ext>
              </a:extLst>
            </p:cNvPr>
            <p:cNvGrpSpPr/>
            <p:nvPr/>
          </p:nvGrpSpPr>
          <p:grpSpPr>
            <a:xfrm>
              <a:off x="9917577" y="2564863"/>
              <a:ext cx="1437809" cy="1279917"/>
              <a:chOff x="9917577" y="2564863"/>
              <a:chExt cx="1437809" cy="1279917"/>
            </a:xfrm>
          </p:grpSpPr>
          <p:pic>
            <p:nvPicPr>
              <p:cNvPr id="41" name="Content Placeholder 5" descr="A picture containing dark, holding, piece, cake&#10;&#10;Description automatically generated">
                <a:extLst>
                  <a:ext uri="{FF2B5EF4-FFF2-40B4-BE49-F238E27FC236}">
                    <a16:creationId xmlns:a16="http://schemas.microsoft.com/office/drawing/2014/main" id="{711D0BC7-4202-4CF8-A6DF-C327054958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33561" y="2564863"/>
                <a:ext cx="1005840" cy="10058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</a:ln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FDA0CF7-5230-41D2-BB1C-5F40904E2E2D}"/>
                  </a:ext>
                </a:extLst>
              </p:cNvPr>
              <p:cNvSpPr txBox="1"/>
              <p:nvPr/>
            </p:nvSpPr>
            <p:spPr>
              <a:xfrm>
                <a:off x="9917577" y="3598559"/>
                <a:ext cx="1437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DINPro-Regular" panose="020B0604020202020204" charset="0"/>
                    <a:cs typeface="DINPro-Regular" panose="020B0604020202020204" charset="0"/>
                  </a:rPr>
                  <a:t>Healthcare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15DF0A-BB83-474B-B6C3-C141164F80CF}"/>
                </a:ext>
              </a:extLst>
            </p:cNvPr>
            <p:cNvGrpSpPr/>
            <p:nvPr/>
          </p:nvGrpSpPr>
          <p:grpSpPr>
            <a:xfrm>
              <a:off x="8393729" y="3974838"/>
              <a:ext cx="1437809" cy="1251056"/>
              <a:chOff x="8393729" y="3974838"/>
              <a:chExt cx="1437809" cy="125105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E06650E-DB58-4C7A-A76C-B49AD685D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09713" y="3974838"/>
                <a:ext cx="1005840" cy="100584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911AEF-CDD2-4A1F-8282-29901BA02C8B}"/>
                  </a:ext>
                </a:extLst>
              </p:cNvPr>
              <p:cNvSpPr txBox="1"/>
              <p:nvPr/>
            </p:nvSpPr>
            <p:spPr>
              <a:xfrm>
                <a:off x="8393729" y="4979673"/>
                <a:ext cx="1437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DINPro-Regular" panose="020B0604020202020204" charset="0"/>
                    <a:cs typeface="DINPro-Regular" panose="020B0604020202020204" charset="0"/>
                  </a:rPr>
                  <a:t>Automotive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3A4E06-07FD-4BF4-8E95-88F4E025F6B0}"/>
                </a:ext>
              </a:extLst>
            </p:cNvPr>
            <p:cNvGrpSpPr/>
            <p:nvPr/>
          </p:nvGrpSpPr>
          <p:grpSpPr>
            <a:xfrm>
              <a:off x="9917577" y="3982619"/>
              <a:ext cx="1437809" cy="1250731"/>
              <a:chOff x="9917577" y="3982619"/>
              <a:chExt cx="1437809" cy="1250731"/>
            </a:xfrm>
          </p:grpSpPr>
          <p:pic>
            <p:nvPicPr>
              <p:cNvPr id="45" name="Picture 44" descr="A picture containing text, indoor, person, electronics&#10;&#10;Description automatically generated">
                <a:extLst>
                  <a:ext uri="{FF2B5EF4-FFF2-40B4-BE49-F238E27FC236}">
                    <a16:creationId xmlns:a16="http://schemas.microsoft.com/office/drawing/2014/main" id="{19192B1F-F464-4577-94D7-8DFDE65F5E7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33561" y="3982619"/>
                <a:ext cx="1005840" cy="100584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12700">
                <a:solidFill>
                  <a:schemeClr val="bg2"/>
                </a:solidFill>
              </a:ln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EDA86-81E6-4C75-B8E3-F53DE2EB31A4}"/>
                  </a:ext>
                </a:extLst>
              </p:cNvPr>
              <p:cNvSpPr txBox="1"/>
              <p:nvPr/>
            </p:nvSpPr>
            <p:spPr>
              <a:xfrm>
                <a:off x="9917577" y="4987129"/>
                <a:ext cx="1437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DINPro-Regular" panose="020B0604020202020204" charset="0"/>
                    <a:cs typeface="DINPro-Regular" panose="020B0604020202020204" charset="0"/>
                  </a:rPr>
                  <a:t>Finance</a:t>
                </a:r>
              </a:p>
            </p:txBody>
          </p:sp>
        </p:grpSp>
      </p:grpSp>
      <p:pic>
        <p:nvPicPr>
          <p:cNvPr id="8" name="Picture 7" descr="TensorRT SDK | NVIDIA Developer">
            <a:extLst>
              <a:ext uri="{FF2B5EF4-FFF2-40B4-BE49-F238E27FC236}">
                <a16:creationId xmlns:a16="http://schemas.microsoft.com/office/drawing/2014/main" id="{30125416-D1F9-9A31-CB28-69E0DA84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" y="162156"/>
            <a:ext cx="2174172" cy="100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047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B6D21-699D-4C63-811D-4E003E3559AB}"/>
              </a:ext>
            </a:extLst>
          </p:cNvPr>
          <p:cNvSpPr txBox="1"/>
          <p:nvPr/>
        </p:nvSpPr>
        <p:spPr>
          <a:xfrm>
            <a:off x="9043291" y="1489055"/>
            <a:ext cx="8724009" cy="800219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GB" sz="3000" dirty="0">
                <a:solidFill>
                  <a:srgbClr val="000000"/>
                </a:solidFill>
                <a:latin typeface="NVIDIA Sans"/>
              </a:rPr>
              <a:t> </a:t>
            </a:r>
            <a:endParaRPr lang="en-US" sz="30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76B900"/>
                </a:solidFill>
                <a:latin typeface="NVIDIA Sans"/>
              </a:rPr>
              <a:t>Lecture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/>
                </a:solidFill>
                <a:latin typeface="NVIDIA Sans"/>
              </a:rPr>
              <a:t>Beyond Model Accuracy, Meeting Application Requirements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Implementation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Model Optimization Techniques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a Single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Real-World Applications</a:t>
            </a:r>
          </a:p>
          <a:p>
            <a:pPr marL="761365" lvl="1" defTabSz="2286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76B900"/>
                </a:solidFill>
                <a:latin typeface="NVIDIA Sans"/>
              </a:rPr>
              <a:t>Lab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Making Kubernetes GPU-Aware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First GPU-Accelerated Application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Monitoring Your GPUs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Deploying Riva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Using Riva</a:t>
            </a:r>
            <a:endParaRPr lang="en-US" sz="3600" dirty="0">
              <a:solidFill>
                <a:srgbClr val="000000"/>
              </a:solidFill>
              <a:latin typeface="NVIDI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DAFB4-6ED9-195A-C60D-E63EBD61C3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70338"/>
            <a:ext cx="4500563" cy="2347912"/>
          </a:xfrm>
        </p:spPr>
        <p:txBody>
          <a:bodyPr/>
          <a:lstStyle/>
          <a:p>
            <a:r>
              <a:rPr lang="en-GB"/>
              <a:t>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47F7-C8AC-B83A-7BAB-4C2DAC5F473B}"/>
              </a:ext>
            </a:extLst>
          </p:cNvPr>
          <p:cNvSpPr txBox="1"/>
          <p:nvPr/>
        </p:nvSpPr>
        <p:spPr>
          <a:xfrm>
            <a:off x="9144000" y="313976"/>
            <a:ext cx="562449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76B900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Deploy (Part 3)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F0C2B-6F43-2965-63A8-175EE089A55D}"/>
              </a:ext>
            </a:extLst>
          </p:cNvPr>
          <p:cNvSpPr/>
          <p:nvPr/>
        </p:nvSpPr>
        <p:spPr>
          <a:xfrm>
            <a:off x="9679577" y="2468880"/>
            <a:ext cx="7563395" cy="1039863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err="1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2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B6D21-699D-4C63-811D-4E003E3559AB}"/>
              </a:ext>
            </a:extLst>
          </p:cNvPr>
          <p:cNvSpPr txBox="1"/>
          <p:nvPr/>
        </p:nvSpPr>
        <p:spPr>
          <a:xfrm>
            <a:off x="9043291" y="1489055"/>
            <a:ext cx="8724009" cy="800219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GB" sz="3000" dirty="0">
                <a:solidFill>
                  <a:srgbClr val="000000"/>
                </a:solidFill>
                <a:latin typeface="NVIDIA Sans"/>
              </a:rPr>
              <a:t> </a:t>
            </a:r>
            <a:endParaRPr lang="en-US" sz="30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76B900"/>
                </a:solidFill>
                <a:latin typeface="NVIDIA Sans"/>
              </a:rPr>
              <a:t>Lecture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Model Accuracy, Meeting Application Requirements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Implementation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Model Optimization Techniques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/>
                </a:solidFill>
                <a:latin typeface="NVIDIA Sans"/>
              </a:rPr>
              <a:t>Beyond a Single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Real-World Applications</a:t>
            </a:r>
          </a:p>
          <a:p>
            <a:pPr marL="761365" lvl="1" defTabSz="2286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76B900"/>
                </a:solidFill>
                <a:latin typeface="NVIDIA Sans"/>
              </a:rPr>
              <a:t>Lab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Making Kubernetes GPU-Aware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First GPU-Accelerated Application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Monitoring Your GPUs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Deploying Riva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Using Riva</a:t>
            </a:r>
            <a:endParaRPr lang="en-US" sz="3600" dirty="0">
              <a:solidFill>
                <a:srgbClr val="000000"/>
              </a:solidFill>
              <a:latin typeface="NVIDI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DAFB4-6ED9-195A-C60D-E63EBD61C3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70338"/>
            <a:ext cx="4500563" cy="2347912"/>
          </a:xfrm>
        </p:spPr>
        <p:txBody>
          <a:bodyPr/>
          <a:lstStyle/>
          <a:p>
            <a:r>
              <a:rPr lang="en-GB"/>
              <a:t>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47F7-C8AC-B83A-7BAB-4C2DAC5F473B}"/>
              </a:ext>
            </a:extLst>
          </p:cNvPr>
          <p:cNvSpPr txBox="1"/>
          <p:nvPr/>
        </p:nvSpPr>
        <p:spPr>
          <a:xfrm>
            <a:off x="9144000" y="313976"/>
            <a:ext cx="562449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76B900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Deploy (Part 3)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F0C2B-6F43-2965-63A8-175EE089A55D}"/>
              </a:ext>
            </a:extLst>
          </p:cNvPr>
          <p:cNvSpPr/>
          <p:nvPr/>
        </p:nvSpPr>
        <p:spPr>
          <a:xfrm>
            <a:off x="9551986" y="4914369"/>
            <a:ext cx="7563395" cy="529501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err="1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Build the</a:t>
            </a:r>
            <a:r>
              <a:rPr lang="en-US"/>
              <a:t>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9827D-5244-21DB-08DD-EA3C76A9F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Deploy several neural networks</a:t>
            </a:r>
          </a:p>
          <a:p>
            <a:endParaRPr lang="en-GB"/>
          </a:p>
        </p:txBody>
      </p:sp>
      <p:pic>
        <p:nvPicPr>
          <p:cNvPr id="5122" name="Picture 2" descr="Automatic speech recognition, fulfillment engine, and text-to-speech are the three primary components.">
            <a:extLst>
              <a:ext uri="{FF2B5EF4-FFF2-40B4-BE49-F238E27FC236}">
                <a16:creationId xmlns:a16="http://schemas.microsoft.com/office/drawing/2014/main" id="{45687D22-FBC0-C18D-8A7A-E156B5A6F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05" y="2943559"/>
            <a:ext cx="15875295" cy="497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4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e5f8a1850c_2_36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In Model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A638E-0375-4B8F-0FD3-79D795F92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351" name="Google Shape;2351;ge5f8a1850c_2_363"/>
          <p:cNvGrpSpPr/>
          <p:nvPr/>
        </p:nvGrpSpPr>
        <p:grpSpPr>
          <a:xfrm>
            <a:off x="1544870" y="3263747"/>
            <a:ext cx="15198260" cy="5291302"/>
            <a:chOff x="719063" y="2447198"/>
            <a:chExt cx="9118956" cy="3174781"/>
          </a:xfrm>
        </p:grpSpPr>
        <p:sp>
          <p:nvSpPr>
            <p:cNvPr id="2352" name="Google Shape;2352;ge5f8a1850c_2_363"/>
            <p:cNvSpPr txBox="1"/>
            <p:nvPr/>
          </p:nvSpPr>
          <p:spPr>
            <a:xfrm>
              <a:off x="719063" y="3760368"/>
              <a:ext cx="2486464" cy="153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7" tIns="45708" rIns="91417" bIns="45708" anchor="ctr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Multiple Frameworks </a:t>
              </a:r>
              <a:endParaRPr/>
            </a:p>
            <a:p>
              <a:pPr algn="ctr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Requires Retooling In Production</a:t>
              </a:r>
              <a:endParaRPr/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Different Types Of Use Cases:</a:t>
              </a:r>
              <a:endParaRPr/>
            </a:p>
            <a:p>
              <a:pPr algn="ctr">
                <a:spcBef>
                  <a:spcPts val="1200"/>
                </a:spcBef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Real Time, Batch, Streaming, Ensembles</a:t>
              </a:r>
              <a:endPara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Each Requires Serving Optimizations</a:t>
              </a:r>
              <a:endParaRPr/>
            </a:p>
          </p:txBody>
        </p:sp>
        <p:sp>
          <p:nvSpPr>
            <p:cNvPr id="2353" name="Google Shape;2353;ge5f8a1850c_2_363"/>
            <p:cNvSpPr txBox="1"/>
            <p:nvPr/>
          </p:nvSpPr>
          <p:spPr>
            <a:xfrm>
              <a:off x="4211636" y="3686695"/>
              <a:ext cx="2539218" cy="1935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7" tIns="45708" rIns="91417" bIns="45708" anchor="ctr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Need For Mixed Infrastructure - </a:t>
              </a:r>
              <a:endParaRPr sz="20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CPU &amp; GPU on Cloud, Data Center &amp; Edge</a:t>
              </a:r>
              <a:endParaRPr/>
            </a:p>
            <a:p>
              <a:pPr algn="ctr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Disparate Serving Solutions Increase Cost</a:t>
              </a:r>
              <a:endParaRPr/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High Performance, Low Latency Inference on GPU and CPU</a:t>
              </a:r>
              <a:endParaRPr/>
            </a:p>
            <a:p>
              <a:pPr algn="ctr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Hardware Underutilization Increases Cost</a:t>
              </a:r>
              <a:endParaRPr/>
            </a:p>
          </p:txBody>
        </p:sp>
        <p:sp>
          <p:nvSpPr>
            <p:cNvPr id="2354" name="Google Shape;2354;ge5f8a1850c_2_363"/>
            <p:cNvSpPr txBox="1"/>
            <p:nvPr/>
          </p:nvSpPr>
          <p:spPr>
            <a:xfrm>
              <a:off x="7272424" y="3686171"/>
              <a:ext cx="2565595" cy="928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7" tIns="45708" rIns="91417" bIns="45708" anchor="ctr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Scaled Deployment Needs Cluster Orchestration Tools</a:t>
              </a:r>
              <a:endPara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Lack of Integration w/ Standard Tools Drives Costly/Non-scalable Implementations</a:t>
              </a:r>
              <a:endParaRPr/>
            </a:p>
          </p:txBody>
        </p:sp>
        <p:pic>
          <p:nvPicPr>
            <p:cNvPr id="2355" name="Google Shape;2355;ge5f8a1850c_2_363" descr="Puzzle pieces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5828" y="2447198"/>
              <a:ext cx="1022072" cy="1022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6" name="Google Shape;2356;ge5f8a1850c_2_363" descr="Maze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69665" y="2456575"/>
              <a:ext cx="967675" cy="96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7" name="Google Shape;2357;ge5f8a1850c_2_363"/>
            <p:cNvSpPr txBox="1"/>
            <p:nvPr/>
          </p:nvSpPr>
          <p:spPr>
            <a:xfrm>
              <a:off x="1238471" y="3347696"/>
              <a:ext cx="1430062" cy="29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375" tIns="76167" rIns="152375" bIns="76167" anchor="ctr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Ease of Use</a:t>
              </a:r>
              <a:endParaRPr/>
            </a:p>
          </p:txBody>
        </p:sp>
        <p:pic>
          <p:nvPicPr>
            <p:cNvPr id="2358" name="Google Shape;2358;ge5f8a1850c_2_363" descr="Related 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62028" y="2574185"/>
              <a:ext cx="768096" cy="768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9" name="Google Shape;2359;ge5f8a1850c_2_363"/>
            <p:cNvSpPr txBox="1"/>
            <p:nvPr/>
          </p:nvSpPr>
          <p:spPr>
            <a:xfrm>
              <a:off x="4467277" y="3366150"/>
              <a:ext cx="1983976" cy="254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7" tIns="45708" rIns="91417" bIns="45708" anchor="ctr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Cost of Deployment</a:t>
              </a:r>
              <a:endPara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0" name="Google Shape;2360;ge5f8a1850c_2_363"/>
            <p:cNvSpPr txBox="1"/>
            <p:nvPr/>
          </p:nvSpPr>
          <p:spPr>
            <a:xfrm>
              <a:off x="7791833" y="3247975"/>
              <a:ext cx="1430062" cy="491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375" tIns="76167" rIns="152375" bIns="76167" anchor="ctr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Ecosystem Tools</a:t>
              </a:r>
              <a:endParaRPr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9F60-AE4E-3745-83EE-9E128BC1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Nvidia Triton Inference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4C22D-C533-6149-90E1-0A86B339A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Triton takes care of plumbing to deploy models for inference</a:t>
            </a:r>
          </a:p>
        </p:txBody>
      </p:sp>
      <p:sp>
        <p:nvSpPr>
          <p:cNvPr id="82" name="Google Shape;2366;ge5f8a1850c_2_380">
            <a:extLst>
              <a:ext uri="{FF2B5EF4-FFF2-40B4-BE49-F238E27FC236}">
                <a16:creationId xmlns:a16="http://schemas.microsoft.com/office/drawing/2014/main" id="{98E066B1-28BC-4252-BF1B-B75865B2BBD8}"/>
              </a:ext>
            </a:extLst>
          </p:cNvPr>
          <p:cNvSpPr txBox="1"/>
          <p:nvPr/>
        </p:nvSpPr>
        <p:spPr>
          <a:xfrm>
            <a:off x="874450" y="6824700"/>
            <a:ext cx="35286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All Major Framework Backends for Flexibility &amp; Consistency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Standard HTTP, gRPC, and C++ Communication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2367;ge5f8a1850c_2_380">
            <a:extLst>
              <a:ext uri="{FF2B5EF4-FFF2-40B4-BE49-F238E27FC236}">
                <a16:creationId xmlns:a16="http://schemas.microsoft.com/office/drawing/2014/main" id="{98450234-334D-4210-99B1-476B719C8335}"/>
              </a:ext>
            </a:extLst>
          </p:cNvPr>
          <p:cNvSpPr txBox="1"/>
          <p:nvPr/>
        </p:nvSpPr>
        <p:spPr>
          <a:xfrm>
            <a:off x="9887467" y="6983688"/>
            <a:ext cx="3528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Different Types of Inference Queries and Use Cases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2368;ge5f8a1850c_2_380">
            <a:extLst>
              <a:ext uri="{FF2B5EF4-FFF2-40B4-BE49-F238E27FC236}">
                <a16:creationId xmlns:a16="http://schemas.microsoft.com/office/drawing/2014/main" id="{00F2E1BD-B69E-4078-BCBB-963E811EE1C9}"/>
              </a:ext>
            </a:extLst>
          </p:cNvPr>
          <p:cNvSpPr txBox="1"/>
          <p:nvPr/>
        </p:nvSpPr>
        <p:spPr>
          <a:xfrm>
            <a:off x="14263300" y="7059877"/>
            <a:ext cx="3528600" cy="18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Concurrent Model Execution Increases Throughput &amp; Utilization, lowering TCO</a:t>
            </a: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Dynamic Batching Maximizes Throughput Under Latency Constraint</a:t>
            </a: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7" name="Google Shape;2369;ge5f8a1850c_2_380">
            <a:extLst>
              <a:ext uri="{FF2B5EF4-FFF2-40B4-BE49-F238E27FC236}">
                <a16:creationId xmlns:a16="http://schemas.microsoft.com/office/drawing/2014/main" id="{DFECC72B-5A58-4D95-BF1E-B622B0A19825}"/>
              </a:ext>
            </a:extLst>
          </p:cNvPr>
          <p:cNvGrpSpPr/>
          <p:nvPr/>
        </p:nvGrpSpPr>
        <p:grpSpPr>
          <a:xfrm>
            <a:off x="9621727" y="5068062"/>
            <a:ext cx="4060640" cy="1392322"/>
            <a:chOff x="9697925" y="4378521"/>
            <a:chExt cx="4060641" cy="1392322"/>
          </a:xfrm>
        </p:grpSpPr>
        <p:sp>
          <p:nvSpPr>
            <p:cNvPr id="89" name="Google Shape;2370;ge5f8a1850c_2_380">
              <a:extLst>
                <a:ext uri="{FF2B5EF4-FFF2-40B4-BE49-F238E27FC236}">
                  <a16:creationId xmlns:a16="http://schemas.microsoft.com/office/drawing/2014/main" id="{9E5FAEF6-4F37-40CA-AED2-1CF52CB75818}"/>
                </a:ext>
              </a:extLst>
            </p:cNvPr>
            <p:cNvSpPr txBox="1"/>
            <p:nvPr/>
          </p:nvSpPr>
          <p:spPr>
            <a:xfrm>
              <a:off x="9697925" y="5457043"/>
              <a:ext cx="1114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7" tIns="45667" rIns="91417" bIns="45667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Real time</a:t>
              </a:r>
              <a:endParaRPr sz="13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371;ge5f8a1850c_2_380">
              <a:extLst>
                <a:ext uri="{FF2B5EF4-FFF2-40B4-BE49-F238E27FC236}">
                  <a16:creationId xmlns:a16="http://schemas.microsoft.com/office/drawing/2014/main" id="{1F9028EC-DE8C-4815-838F-474A4F27FDFC}"/>
                </a:ext>
              </a:extLst>
            </p:cNvPr>
            <p:cNvSpPr txBox="1"/>
            <p:nvPr/>
          </p:nvSpPr>
          <p:spPr>
            <a:xfrm>
              <a:off x="10745794" y="5457043"/>
              <a:ext cx="1114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7" tIns="45667" rIns="91417" bIns="45667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Batch</a:t>
              </a:r>
              <a:endParaRPr sz="13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372;ge5f8a1850c_2_380">
              <a:extLst>
                <a:ext uri="{FF2B5EF4-FFF2-40B4-BE49-F238E27FC236}">
                  <a16:creationId xmlns:a16="http://schemas.microsoft.com/office/drawing/2014/main" id="{4329E22F-AF0E-423B-9C77-1D07ACBCF58A}"/>
                </a:ext>
              </a:extLst>
            </p:cNvPr>
            <p:cNvSpPr txBox="1"/>
            <p:nvPr/>
          </p:nvSpPr>
          <p:spPr>
            <a:xfrm>
              <a:off x="11564708" y="5457043"/>
              <a:ext cx="1114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7" tIns="45667" rIns="91417" bIns="45667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Stream</a:t>
              </a:r>
              <a:endParaRPr sz="13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373;ge5f8a1850c_2_380">
              <a:extLst>
                <a:ext uri="{FF2B5EF4-FFF2-40B4-BE49-F238E27FC236}">
                  <a16:creationId xmlns:a16="http://schemas.microsoft.com/office/drawing/2014/main" id="{D9019557-5F57-4C5B-90CA-F7E8B30A4C8B}"/>
                </a:ext>
              </a:extLst>
            </p:cNvPr>
            <p:cNvSpPr txBox="1"/>
            <p:nvPr/>
          </p:nvSpPr>
          <p:spPr>
            <a:xfrm>
              <a:off x="12523166" y="5457043"/>
              <a:ext cx="1235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7" tIns="45667" rIns="91417" bIns="45667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Ensemble</a:t>
              </a:r>
              <a:endParaRPr sz="13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" name="Google Shape;2374;ge5f8a1850c_2_380">
              <a:extLst>
                <a:ext uri="{FF2B5EF4-FFF2-40B4-BE49-F238E27FC236}">
                  <a16:creationId xmlns:a16="http://schemas.microsoft.com/office/drawing/2014/main" id="{0C417B01-EAC7-472A-9020-C11642948A6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9935097" y="4556365"/>
              <a:ext cx="640080" cy="6400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2375;ge5f8a1850c_2_380">
              <a:extLst>
                <a:ext uri="{FF2B5EF4-FFF2-40B4-BE49-F238E27FC236}">
                  <a16:creationId xmlns:a16="http://schemas.microsoft.com/office/drawing/2014/main" id="{E5ECCDB8-D778-4563-8357-88CAB339B174}"/>
                </a:ext>
              </a:extLst>
            </p:cNvPr>
            <p:cNvGrpSpPr/>
            <p:nvPr/>
          </p:nvGrpSpPr>
          <p:grpSpPr>
            <a:xfrm>
              <a:off x="11014105" y="4602198"/>
              <a:ext cx="461036" cy="548505"/>
              <a:chOff x="3881130" y="2811407"/>
              <a:chExt cx="461036" cy="548505"/>
            </a:xfrm>
          </p:grpSpPr>
          <p:grpSp>
            <p:nvGrpSpPr>
              <p:cNvPr id="104" name="Google Shape;2376;ge5f8a1850c_2_380">
                <a:extLst>
                  <a:ext uri="{FF2B5EF4-FFF2-40B4-BE49-F238E27FC236}">
                    <a16:creationId xmlns:a16="http://schemas.microsoft.com/office/drawing/2014/main" id="{6F8A5769-25ED-48DE-89C2-B902506290B1}"/>
                  </a:ext>
                </a:extLst>
              </p:cNvPr>
              <p:cNvGrpSpPr/>
              <p:nvPr/>
            </p:nvGrpSpPr>
            <p:grpSpPr>
              <a:xfrm>
                <a:off x="3881130" y="2811407"/>
                <a:ext cx="461036" cy="548505"/>
                <a:chOff x="633302" y="3426609"/>
                <a:chExt cx="223500" cy="478500"/>
              </a:xfrm>
            </p:grpSpPr>
            <p:sp>
              <p:nvSpPr>
                <p:cNvPr id="106" name="Google Shape;2377;ge5f8a1850c_2_380">
                  <a:extLst>
                    <a:ext uri="{FF2B5EF4-FFF2-40B4-BE49-F238E27FC236}">
                      <a16:creationId xmlns:a16="http://schemas.microsoft.com/office/drawing/2014/main" id="{A1C45D43-D19F-4256-AA65-00E738A5044D}"/>
                    </a:ext>
                  </a:extLst>
                </p:cNvPr>
                <p:cNvSpPr/>
                <p:nvPr/>
              </p:nvSpPr>
              <p:spPr>
                <a:xfrm>
                  <a:off x="633302" y="3426609"/>
                  <a:ext cx="223500" cy="478500"/>
                </a:xfrm>
                <a:prstGeom prst="rect">
                  <a:avLst/>
                </a:prstGeom>
                <a:solidFill>
                  <a:srgbClr val="7F7F7F"/>
                </a:solidFill>
                <a:ln w="127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17" tIns="45667" rIns="91417" bIns="45667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cxnSp>
              <p:nvCxnSpPr>
                <p:cNvPr id="107" name="Google Shape;2378;ge5f8a1850c_2_380">
                  <a:extLst>
                    <a:ext uri="{FF2B5EF4-FFF2-40B4-BE49-F238E27FC236}">
                      <a16:creationId xmlns:a16="http://schemas.microsoft.com/office/drawing/2014/main" id="{A09A670D-A8C7-4458-A8C9-E664F7670417}"/>
                    </a:ext>
                  </a:extLst>
                </p:cNvPr>
                <p:cNvCxnSpPr/>
                <p:nvPr/>
              </p:nvCxnSpPr>
              <p:spPr>
                <a:xfrm>
                  <a:off x="678102" y="3426609"/>
                  <a:ext cx="0" cy="478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8" name="Google Shape;2379;ge5f8a1850c_2_380">
                  <a:extLst>
                    <a:ext uri="{FF2B5EF4-FFF2-40B4-BE49-F238E27FC236}">
                      <a16:creationId xmlns:a16="http://schemas.microsoft.com/office/drawing/2014/main" id="{E981343B-686D-4D85-8F2C-4A4148537330}"/>
                    </a:ext>
                  </a:extLst>
                </p:cNvPr>
                <p:cNvCxnSpPr/>
                <p:nvPr/>
              </p:nvCxnSpPr>
              <p:spPr>
                <a:xfrm>
                  <a:off x="725727" y="3426609"/>
                  <a:ext cx="0" cy="478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9" name="Google Shape;2380;ge5f8a1850c_2_380">
                  <a:extLst>
                    <a:ext uri="{FF2B5EF4-FFF2-40B4-BE49-F238E27FC236}">
                      <a16:creationId xmlns:a16="http://schemas.microsoft.com/office/drawing/2014/main" id="{FDC25F7B-8312-4BBE-B3FB-92539F2226AC}"/>
                    </a:ext>
                  </a:extLst>
                </p:cNvPr>
                <p:cNvCxnSpPr/>
                <p:nvPr/>
              </p:nvCxnSpPr>
              <p:spPr>
                <a:xfrm>
                  <a:off x="773352" y="3426609"/>
                  <a:ext cx="0" cy="478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0" name="Google Shape;2381;ge5f8a1850c_2_380">
                  <a:extLst>
                    <a:ext uri="{FF2B5EF4-FFF2-40B4-BE49-F238E27FC236}">
                      <a16:creationId xmlns:a16="http://schemas.microsoft.com/office/drawing/2014/main" id="{8744F705-EE29-477C-9B2A-7CF40A6FF89F}"/>
                    </a:ext>
                  </a:extLst>
                </p:cNvPr>
                <p:cNvCxnSpPr/>
                <p:nvPr/>
              </p:nvCxnSpPr>
              <p:spPr>
                <a:xfrm>
                  <a:off x="820977" y="3426609"/>
                  <a:ext cx="0" cy="478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1" name="Google Shape;2382;ge5f8a1850c_2_380">
                  <a:extLst>
                    <a:ext uri="{FF2B5EF4-FFF2-40B4-BE49-F238E27FC236}">
                      <a16:creationId xmlns:a16="http://schemas.microsoft.com/office/drawing/2014/main" id="{D369C786-E872-4268-9102-90857A628CFB}"/>
                    </a:ext>
                  </a:extLst>
                </p:cNvPr>
                <p:cNvCxnSpPr/>
                <p:nvPr/>
              </p:nvCxnSpPr>
              <p:spPr>
                <a:xfrm>
                  <a:off x="633302" y="3467090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2" name="Google Shape;2383;ge5f8a1850c_2_380">
                  <a:extLst>
                    <a:ext uri="{FF2B5EF4-FFF2-40B4-BE49-F238E27FC236}">
                      <a16:creationId xmlns:a16="http://schemas.microsoft.com/office/drawing/2014/main" id="{345D7946-F65E-4E23-AAC2-34A53D9C684C}"/>
                    </a:ext>
                  </a:extLst>
                </p:cNvPr>
                <p:cNvCxnSpPr/>
                <p:nvPr/>
              </p:nvCxnSpPr>
              <p:spPr>
                <a:xfrm>
                  <a:off x="633302" y="3507571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3" name="Google Shape;2384;ge5f8a1850c_2_380">
                  <a:extLst>
                    <a:ext uri="{FF2B5EF4-FFF2-40B4-BE49-F238E27FC236}">
                      <a16:creationId xmlns:a16="http://schemas.microsoft.com/office/drawing/2014/main" id="{7C6D9174-7D01-477A-A75E-4307E9D50BA9}"/>
                    </a:ext>
                  </a:extLst>
                </p:cNvPr>
                <p:cNvCxnSpPr/>
                <p:nvPr/>
              </p:nvCxnSpPr>
              <p:spPr>
                <a:xfrm>
                  <a:off x="633302" y="3548052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4" name="Google Shape;2385;ge5f8a1850c_2_380">
                  <a:extLst>
                    <a:ext uri="{FF2B5EF4-FFF2-40B4-BE49-F238E27FC236}">
                      <a16:creationId xmlns:a16="http://schemas.microsoft.com/office/drawing/2014/main" id="{CEBCE927-1BA3-4F9D-A90A-FDC5DE26DCF9}"/>
                    </a:ext>
                  </a:extLst>
                </p:cNvPr>
                <p:cNvCxnSpPr/>
                <p:nvPr/>
              </p:nvCxnSpPr>
              <p:spPr>
                <a:xfrm>
                  <a:off x="633302" y="3588533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5" name="Google Shape;2386;ge5f8a1850c_2_380">
                  <a:extLst>
                    <a:ext uri="{FF2B5EF4-FFF2-40B4-BE49-F238E27FC236}">
                      <a16:creationId xmlns:a16="http://schemas.microsoft.com/office/drawing/2014/main" id="{11D0E81B-FA08-4432-A874-11D23BB15AC2}"/>
                    </a:ext>
                  </a:extLst>
                </p:cNvPr>
                <p:cNvCxnSpPr/>
                <p:nvPr/>
              </p:nvCxnSpPr>
              <p:spPr>
                <a:xfrm>
                  <a:off x="633302" y="3629014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6" name="Google Shape;2387;ge5f8a1850c_2_380">
                  <a:extLst>
                    <a:ext uri="{FF2B5EF4-FFF2-40B4-BE49-F238E27FC236}">
                      <a16:creationId xmlns:a16="http://schemas.microsoft.com/office/drawing/2014/main" id="{02DD22CE-0BCF-4BF4-B59F-67E56A6C4424}"/>
                    </a:ext>
                  </a:extLst>
                </p:cNvPr>
                <p:cNvCxnSpPr/>
                <p:nvPr/>
              </p:nvCxnSpPr>
              <p:spPr>
                <a:xfrm>
                  <a:off x="633302" y="3669495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7" name="Google Shape;2388;ge5f8a1850c_2_380">
                  <a:extLst>
                    <a:ext uri="{FF2B5EF4-FFF2-40B4-BE49-F238E27FC236}">
                      <a16:creationId xmlns:a16="http://schemas.microsoft.com/office/drawing/2014/main" id="{C24244E2-2DA9-45CD-AAA8-1B349CA26267}"/>
                    </a:ext>
                  </a:extLst>
                </p:cNvPr>
                <p:cNvCxnSpPr/>
                <p:nvPr/>
              </p:nvCxnSpPr>
              <p:spPr>
                <a:xfrm>
                  <a:off x="633302" y="3709975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8" name="Google Shape;2389;ge5f8a1850c_2_380">
                  <a:extLst>
                    <a:ext uri="{FF2B5EF4-FFF2-40B4-BE49-F238E27FC236}">
                      <a16:creationId xmlns:a16="http://schemas.microsoft.com/office/drawing/2014/main" id="{D0E58966-4365-4DCE-A4D1-2A3976D54607}"/>
                    </a:ext>
                  </a:extLst>
                </p:cNvPr>
                <p:cNvCxnSpPr/>
                <p:nvPr/>
              </p:nvCxnSpPr>
              <p:spPr>
                <a:xfrm>
                  <a:off x="633302" y="3750456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9" name="Google Shape;2390;ge5f8a1850c_2_380">
                  <a:extLst>
                    <a:ext uri="{FF2B5EF4-FFF2-40B4-BE49-F238E27FC236}">
                      <a16:creationId xmlns:a16="http://schemas.microsoft.com/office/drawing/2014/main" id="{AA72B3A0-C19B-4DBF-A386-26F022A93244}"/>
                    </a:ext>
                  </a:extLst>
                </p:cNvPr>
                <p:cNvCxnSpPr/>
                <p:nvPr/>
              </p:nvCxnSpPr>
              <p:spPr>
                <a:xfrm>
                  <a:off x="633302" y="3790937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0" name="Google Shape;2391;ge5f8a1850c_2_380">
                  <a:extLst>
                    <a:ext uri="{FF2B5EF4-FFF2-40B4-BE49-F238E27FC236}">
                      <a16:creationId xmlns:a16="http://schemas.microsoft.com/office/drawing/2014/main" id="{8601EBB2-659F-413A-84E7-40E6D8599FF3}"/>
                    </a:ext>
                  </a:extLst>
                </p:cNvPr>
                <p:cNvCxnSpPr/>
                <p:nvPr/>
              </p:nvCxnSpPr>
              <p:spPr>
                <a:xfrm>
                  <a:off x="633302" y="3831418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1" name="Google Shape;2392;ge5f8a1850c_2_380">
                  <a:extLst>
                    <a:ext uri="{FF2B5EF4-FFF2-40B4-BE49-F238E27FC236}">
                      <a16:creationId xmlns:a16="http://schemas.microsoft.com/office/drawing/2014/main" id="{0CFFAFC4-F85C-4495-8B3A-9A6111E0EB5E}"/>
                    </a:ext>
                  </a:extLst>
                </p:cNvPr>
                <p:cNvCxnSpPr/>
                <p:nvPr/>
              </p:nvCxnSpPr>
              <p:spPr>
                <a:xfrm>
                  <a:off x="633302" y="3871899"/>
                  <a:ext cx="223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05" name="Google Shape;2393;ge5f8a1850c_2_380">
                <a:extLst>
                  <a:ext uri="{FF2B5EF4-FFF2-40B4-BE49-F238E27FC236}">
                    <a16:creationId xmlns:a16="http://schemas.microsoft.com/office/drawing/2014/main" id="{6487B80D-CAE0-4FAB-B594-0F09CAE6B4DE}"/>
                  </a:ext>
                </a:extLst>
              </p:cNvPr>
              <p:cNvSpPr/>
              <p:nvPr/>
            </p:nvSpPr>
            <p:spPr>
              <a:xfrm>
                <a:off x="3881136" y="3136106"/>
                <a:ext cx="288900" cy="2238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17" tIns="45667" rIns="91417" bIns="456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5" name="Google Shape;2394;ge5f8a1850c_2_380" descr="Voice">
              <a:extLst>
                <a:ext uri="{FF2B5EF4-FFF2-40B4-BE49-F238E27FC236}">
                  <a16:creationId xmlns:a16="http://schemas.microsoft.com/office/drawing/2014/main" id="{77B70B7B-2C33-49D1-B0EB-D6DB40779B6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79760" y="4602084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" name="Google Shape;2395;ge5f8a1850c_2_380">
              <a:extLst>
                <a:ext uri="{FF2B5EF4-FFF2-40B4-BE49-F238E27FC236}">
                  <a16:creationId xmlns:a16="http://schemas.microsoft.com/office/drawing/2014/main" id="{435ADA3F-4A32-400F-B081-B5BEE647ACA8}"/>
                </a:ext>
              </a:extLst>
            </p:cNvPr>
            <p:cNvGrpSpPr/>
            <p:nvPr/>
          </p:nvGrpSpPr>
          <p:grpSpPr>
            <a:xfrm>
              <a:off x="12692367" y="4378521"/>
              <a:ext cx="866863" cy="995887"/>
              <a:chOff x="12492867" y="4794063"/>
              <a:chExt cx="866863" cy="995887"/>
            </a:xfrm>
          </p:grpSpPr>
          <p:sp>
            <p:nvSpPr>
              <p:cNvPr id="97" name="Google Shape;2396;ge5f8a1850c_2_380">
                <a:extLst>
                  <a:ext uri="{FF2B5EF4-FFF2-40B4-BE49-F238E27FC236}">
                    <a16:creationId xmlns:a16="http://schemas.microsoft.com/office/drawing/2014/main" id="{3431FF9A-2B07-423A-BA80-C15E81EF7AE6}"/>
                  </a:ext>
                </a:extLst>
              </p:cNvPr>
              <p:cNvSpPr/>
              <p:nvPr/>
            </p:nvSpPr>
            <p:spPr>
              <a:xfrm>
                <a:off x="12753599" y="5200494"/>
                <a:ext cx="322200" cy="183000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17" tIns="45667" rIns="91417" bIns="456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397;ge5f8a1850c_2_380">
                <a:extLst>
                  <a:ext uri="{FF2B5EF4-FFF2-40B4-BE49-F238E27FC236}">
                    <a16:creationId xmlns:a16="http://schemas.microsoft.com/office/drawing/2014/main" id="{28B510D9-9B0B-420F-8649-B59DC8B83B95}"/>
                  </a:ext>
                </a:extLst>
              </p:cNvPr>
              <p:cNvSpPr/>
              <p:nvPr/>
            </p:nvSpPr>
            <p:spPr>
              <a:xfrm>
                <a:off x="12753599" y="4794063"/>
                <a:ext cx="322200" cy="183000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17" tIns="45667" rIns="91417" bIns="456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398;ge5f8a1850c_2_380">
                <a:extLst>
                  <a:ext uri="{FF2B5EF4-FFF2-40B4-BE49-F238E27FC236}">
                    <a16:creationId xmlns:a16="http://schemas.microsoft.com/office/drawing/2014/main" id="{92A4CB42-050B-41CE-AC5A-2A15D1024FE4}"/>
                  </a:ext>
                </a:extLst>
              </p:cNvPr>
              <p:cNvSpPr/>
              <p:nvPr/>
            </p:nvSpPr>
            <p:spPr>
              <a:xfrm>
                <a:off x="13037530" y="5606950"/>
                <a:ext cx="322200" cy="183000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17" tIns="45667" rIns="91417" bIns="456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399;ge5f8a1850c_2_380">
                <a:extLst>
                  <a:ext uri="{FF2B5EF4-FFF2-40B4-BE49-F238E27FC236}">
                    <a16:creationId xmlns:a16="http://schemas.microsoft.com/office/drawing/2014/main" id="{9B99518E-3762-4695-979D-2C1BD9343AE1}"/>
                  </a:ext>
                </a:extLst>
              </p:cNvPr>
              <p:cNvSpPr/>
              <p:nvPr/>
            </p:nvSpPr>
            <p:spPr>
              <a:xfrm>
                <a:off x="12492867" y="5601476"/>
                <a:ext cx="322200" cy="183000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17" tIns="45667" rIns="91417" bIns="456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1" name="Google Shape;2400;ge5f8a1850c_2_380">
                <a:extLst>
                  <a:ext uri="{FF2B5EF4-FFF2-40B4-BE49-F238E27FC236}">
                    <a16:creationId xmlns:a16="http://schemas.microsoft.com/office/drawing/2014/main" id="{CEC2006C-AB4E-4C34-A168-DEFF6EDE6438}"/>
                  </a:ext>
                </a:extLst>
              </p:cNvPr>
              <p:cNvCxnSpPr>
                <a:stCxn id="97" idx="2"/>
                <a:endCxn id="100" idx="0"/>
              </p:cNvCxnSpPr>
              <p:nvPr/>
            </p:nvCxnSpPr>
            <p:spPr>
              <a:xfrm flipH="1">
                <a:off x="12653999" y="5383494"/>
                <a:ext cx="260700" cy="218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2" name="Google Shape;2401;ge5f8a1850c_2_380">
                <a:extLst>
                  <a:ext uri="{FF2B5EF4-FFF2-40B4-BE49-F238E27FC236}">
                    <a16:creationId xmlns:a16="http://schemas.microsoft.com/office/drawing/2014/main" id="{7D64FFE7-AF5B-4D9F-B685-A0B7788F129C}"/>
                  </a:ext>
                </a:extLst>
              </p:cNvPr>
              <p:cNvCxnSpPr>
                <a:stCxn id="97" idx="2"/>
                <a:endCxn id="99" idx="0"/>
              </p:cNvCxnSpPr>
              <p:nvPr/>
            </p:nvCxnSpPr>
            <p:spPr>
              <a:xfrm>
                <a:off x="12914699" y="5383494"/>
                <a:ext cx="283800" cy="223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3" name="Google Shape;2402;ge5f8a1850c_2_380">
                <a:extLst>
                  <a:ext uri="{FF2B5EF4-FFF2-40B4-BE49-F238E27FC236}">
                    <a16:creationId xmlns:a16="http://schemas.microsoft.com/office/drawing/2014/main" id="{78843C09-5822-47FD-941B-C1E82C763E29}"/>
                  </a:ext>
                </a:extLst>
              </p:cNvPr>
              <p:cNvCxnSpPr/>
              <p:nvPr/>
            </p:nvCxnSpPr>
            <p:spPr>
              <a:xfrm>
                <a:off x="12914708" y="4976943"/>
                <a:ext cx="0" cy="223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pic>
        <p:nvPicPr>
          <p:cNvPr id="122" name="Google Shape;2403;ge5f8a1850c_2_380">
            <a:extLst>
              <a:ext uri="{FF2B5EF4-FFF2-40B4-BE49-F238E27FC236}">
                <a16:creationId xmlns:a16="http://schemas.microsoft.com/office/drawing/2014/main" id="{8799DCCC-F580-4D74-A04B-A885B76C20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85125" y="5240338"/>
            <a:ext cx="128537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2404;ge5f8a1850c_2_380">
            <a:extLst>
              <a:ext uri="{FF2B5EF4-FFF2-40B4-BE49-F238E27FC236}">
                <a16:creationId xmlns:a16="http://schemas.microsoft.com/office/drawing/2014/main" id="{BA377300-9F69-4F9F-8340-9911246176A8}"/>
              </a:ext>
            </a:extLst>
          </p:cNvPr>
          <p:cNvSpPr txBox="1"/>
          <p:nvPr/>
        </p:nvSpPr>
        <p:spPr>
          <a:xfrm>
            <a:off x="1247362" y="3581378"/>
            <a:ext cx="291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Standardized Inference Platform</a:t>
            </a:r>
            <a:endParaRPr sz="1398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2405;ge5f8a1850c_2_380">
            <a:extLst>
              <a:ext uri="{FF2B5EF4-FFF2-40B4-BE49-F238E27FC236}">
                <a16:creationId xmlns:a16="http://schemas.microsoft.com/office/drawing/2014/main" id="{A605931C-245C-467E-B44A-C0F026BB4EA0}"/>
              </a:ext>
            </a:extLst>
          </p:cNvPr>
          <p:cNvSpPr txBox="1"/>
          <p:nvPr/>
        </p:nvSpPr>
        <p:spPr>
          <a:xfrm>
            <a:off x="5600157" y="3581378"/>
            <a:ext cx="291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Inferencing on GPU and CPU</a:t>
            </a:r>
            <a:endParaRPr sz="1398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2406;ge5f8a1850c_2_380">
            <a:extLst>
              <a:ext uri="{FF2B5EF4-FFF2-40B4-BE49-F238E27FC236}">
                <a16:creationId xmlns:a16="http://schemas.microsoft.com/office/drawing/2014/main" id="{F965BCE0-2851-48FD-993B-A1AE3928CDCE}"/>
              </a:ext>
            </a:extLst>
          </p:cNvPr>
          <p:cNvSpPr txBox="1"/>
          <p:nvPr/>
        </p:nvSpPr>
        <p:spPr>
          <a:xfrm>
            <a:off x="10196147" y="3581378"/>
            <a:ext cx="291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Types of Queries</a:t>
            </a:r>
            <a:endParaRPr sz="1398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2407;ge5f8a1850c_2_380">
            <a:extLst>
              <a:ext uri="{FF2B5EF4-FFF2-40B4-BE49-F238E27FC236}">
                <a16:creationId xmlns:a16="http://schemas.microsoft.com/office/drawing/2014/main" id="{7B44E268-F4AC-4A8D-9E33-A55205A92F1A}"/>
              </a:ext>
            </a:extLst>
          </p:cNvPr>
          <p:cNvSpPr txBox="1"/>
          <p:nvPr/>
        </p:nvSpPr>
        <p:spPr>
          <a:xfrm>
            <a:off x="14542000" y="3581373"/>
            <a:ext cx="2911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Maximized Hardware Utilization</a:t>
            </a:r>
            <a:endParaRPr sz="1398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2408;ge5f8a1850c_2_380">
            <a:extLst>
              <a:ext uri="{FF2B5EF4-FFF2-40B4-BE49-F238E27FC236}">
                <a16:creationId xmlns:a16="http://schemas.microsoft.com/office/drawing/2014/main" id="{62D3D776-6447-47E2-8340-BA4EF86542B5}"/>
              </a:ext>
            </a:extLst>
          </p:cNvPr>
          <p:cNvSpPr txBox="1"/>
          <p:nvPr/>
        </p:nvSpPr>
        <p:spPr>
          <a:xfrm>
            <a:off x="5291757" y="7000610"/>
            <a:ext cx="35286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 Serving on GPU, CPU, and Mixed Workloads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Cloud | Data Center | Edge 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Bare metal | Virtualization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8" name="Google Shape;2409;ge5f8a1850c_2_380">
            <a:extLst>
              <a:ext uri="{FF2B5EF4-FFF2-40B4-BE49-F238E27FC236}">
                <a16:creationId xmlns:a16="http://schemas.microsoft.com/office/drawing/2014/main" id="{2B0A2E18-2D8C-46F4-9BA8-E428271E2497}"/>
              </a:ext>
            </a:extLst>
          </p:cNvPr>
          <p:cNvGrpSpPr/>
          <p:nvPr/>
        </p:nvGrpSpPr>
        <p:grpSpPr>
          <a:xfrm>
            <a:off x="5370495" y="4911115"/>
            <a:ext cx="3371123" cy="1427907"/>
            <a:chOff x="9194204" y="4440341"/>
            <a:chExt cx="3371125" cy="1427907"/>
          </a:xfrm>
        </p:grpSpPr>
        <p:grpSp>
          <p:nvGrpSpPr>
            <p:cNvPr id="129" name="Google Shape;2410;ge5f8a1850c_2_380">
              <a:extLst>
                <a:ext uri="{FF2B5EF4-FFF2-40B4-BE49-F238E27FC236}">
                  <a16:creationId xmlns:a16="http://schemas.microsoft.com/office/drawing/2014/main" id="{CC26772F-F6C5-4374-88C5-31657254290C}"/>
                </a:ext>
              </a:extLst>
            </p:cNvPr>
            <p:cNvGrpSpPr/>
            <p:nvPr/>
          </p:nvGrpSpPr>
          <p:grpSpPr>
            <a:xfrm>
              <a:off x="11096547" y="4440341"/>
              <a:ext cx="496800" cy="694458"/>
              <a:chOff x="29784344" y="16795730"/>
              <a:chExt cx="496800" cy="694458"/>
            </a:xfrm>
          </p:grpSpPr>
          <p:pic>
            <p:nvPicPr>
              <p:cNvPr id="140" name="Google Shape;2411;ge5f8a1850c_2_380">
                <a:extLst>
                  <a:ext uri="{FF2B5EF4-FFF2-40B4-BE49-F238E27FC236}">
                    <a16:creationId xmlns:a16="http://schemas.microsoft.com/office/drawing/2014/main" id="{055544D9-E4E5-4EB0-9A13-5C12726A9AC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817966" y="16795730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" name="Google Shape;2412;ge5f8a1850c_2_380">
                <a:extLst>
                  <a:ext uri="{FF2B5EF4-FFF2-40B4-BE49-F238E27FC236}">
                    <a16:creationId xmlns:a16="http://schemas.microsoft.com/office/drawing/2014/main" id="{9DFB6367-DA59-4187-92E9-50CB2B638A02}"/>
                  </a:ext>
                </a:extLst>
              </p:cNvPr>
              <p:cNvSpPr/>
              <p:nvPr/>
            </p:nvSpPr>
            <p:spPr>
              <a:xfrm>
                <a:off x="29784344" y="17243888"/>
                <a:ext cx="4968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17" tIns="45667" rIns="91417" bIns="45667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solidFill>
                      <a:srgbClr val="26262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</a:t>
                </a:r>
                <a:endParaRPr sz="139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0" name="Google Shape;2413;ge5f8a1850c_2_380">
              <a:extLst>
                <a:ext uri="{FF2B5EF4-FFF2-40B4-BE49-F238E27FC236}">
                  <a16:creationId xmlns:a16="http://schemas.microsoft.com/office/drawing/2014/main" id="{5FC3EC64-1065-4F7E-B1D5-45D372904F2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94204" y="5228167"/>
              <a:ext cx="968121" cy="6400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1" name="Google Shape;2414;ge5f8a1850c_2_380">
              <a:extLst>
                <a:ext uri="{FF2B5EF4-FFF2-40B4-BE49-F238E27FC236}">
                  <a16:creationId xmlns:a16="http://schemas.microsoft.com/office/drawing/2014/main" id="{631904C8-749B-4287-AAB6-5500EB165C77}"/>
                </a:ext>
              </a:extLst>
            </p:cNvPr>
            <p:cNvGrpSpPr/>
            <p:nvPr/>
          </p:nvGrpSpPr>
          <p:grpSpPr>
            <a:xfrm>
              <a:off x="11593180" y="5289575"/>
              <a:ext cx="972149" cy="548633"/>
              <a:chOff x="3562751" y="5524439"/>
              <a:chExt cx="602099" cy="339795"/>
            </a:xfrm>
          </p:grpSpPr>
          <p:pic>
            <p:nvPicPr>
              <p:cNvPr id="138" name="Google Shape;2415;ge5f8a1850c_2_380">
                <a:extLst>
                  <a:ext uri="{FF2B5EF4-FFF2-40B4-BE49-F238E27FC236}">
                    <a16:creationId xmlns:a16="http://schemas.microsoft.com/office/drawing/2014/main" id="{42FC8286-60F4-4B82-A0AA-359407CAF3F4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562751" y="5524439"/>
                <a:ext cx="246626" cy="33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2416;ge5f8a1850c_2_380">
                <a:extLst>
                  <a:ext uri="{FF2B5EF4-FFF2-40B4-BE49-F238E27FC236}">
                    <a16:creationId xmlns:a16="http://schemas.microsoft.com/office/drawing/2014/main" id="{F69E8B72-C051-4B31-BF4D-91CA00166B12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3877380" y="5586522"/>
                <a:ext cx="287470" cy="2714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2" name="Google Shape;2417;ge5f8a1850c_2_380">
              <a:extLst>
                <a:ext uri="{FF2B5EF4-FFF2-40B4-BE49-F238E27FC236}">
                  <a16:creationId xmlns:a16="http://schemas.microsoft.com/office/drawing/2014/main" id="{3FA7C229-099D-4A4E-9A45-2F009F151683}"/>
                </a:ext>
              </a:extLst>
            </p:cNvPr>
            <p:cNvGrpSpPr/>
            <p:nvPr/>
          </p:nvGrpSpPr>
          <p:grpSpPr>
            <a:xfrm>
              <a:off x="10358112" y="5313991"/>
              <a:ext cx="1020689" cy="548646"/>
              <a:chOff x="5610233" y="5339089"/>
              <a:chExt cx="495192" cy="266178"/>
            </a:xfrm>
          </p:grpSpPr>
          <p:pic>
            <p:nvPicPr>
              <p:cNvPr id="136" name="Google Shape;2418;ge5f8a1850c_2_380">
                <a:extLst>
                  <a:ext uri="{FF2B5EF4-FFF2-40B4-BE49-F238E27FC236}">
                    <a16:creationId xmlns:a16="http://schemas.microsoft.com/office/drawing/2014/main" id="{26E15E34-8AAA-4B20-AA5A-A291D8747680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918422" y="5339089"/>
                <a:ext cx="187003" cy="266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2419;ge5f8a1850c_2_380">
                <a:extLst>
                  <a:ext uri="{FF2B5EF4-FFF2-40B4-BE49-F238E27FC236}">
                    <a16:creationId xmlns:a16="http://schemas.microsoft.com/office/drawing/2014/main" id="{2B19C3F3-C3CE-49ED-9D8F-0107AE2D08D0}"/>
                  </a:ext>
                </a:extLst>
              </p:cNvPr>
              <p:cNvPicPr preferRelativeResize="0"/>
              <p:nvPr/>
            </p:nvPicPr>
            <p:blipFill rotWithShape="1">
              <a:blip r:embed="rId11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5610233" y="5339089"/>
                <a:ext cx="288665" cy="2661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" name="Google Shape;2420;ge5f8a1850c_2_380">
              <a:extLst>
                <a:ext uri="{FF2B5EF4-FFF2-40B4-BE49-F238E27FC236}">
                  <a16:creationId xmlns:a16="http://schemas.microsoft.com/office/drawing/2014/main" id="{7CAC4925-9EB8-4D29-99CB-42EB478FF5EC}"/>
                </a:ext>
              </a:extLst>
            </p:cNvPr>
            <p:cNvGrpSpPr/>
            <p:nvPr/>
          </p:nvGrpSpPr>
          <p:grpSpPr>
            <a:xfrm>
              <a:off x="10318105" y="4452955"/>
              <a:ext cx="516851" cy="692220"/>
              <a:chOff x="17883044" y="16489670"/>
              <a:chExt cx="2743369" cy="3674206"/>
            </a:xfrm>
          </p:grpSpPr>
          <p:pic>
            <p:nvPicPr>
              <p:cNvPr id="134" name="Google Shape;2421;ge5f8a1850c_2_380">
                <a:extLst>
                  <a:ext uri="{FF2B5EF4-FFF2-40B4-BE49-F238E27FC236}">
                    <a16:creationId xmlns:a16="http://schemas.microsoft.com/office/drawing/2014/main" id="{D957EA65-7106-44DA-95EF-1C7C863D6DD5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8079713" y="16489670"/>
                <a:ext cx="2546700" cy="24273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" name="Google Shape;2422;ge5f8a1850c_2_380">
                <a:extLst>
                  <a:ext uri="{FF2B5EF4-FFF2-40B4-BE49-F238E27FC236}">
                    <a16:creationId xmlns:a16="http://schemas.microsoft.com/office/drawing/2014/main" id="{1E8E50AC-6E49-4002-AF0F-1D0A1C58D01D}"/>
                  </a:ext>
                </a:extLst>
              </p:cNvPr>
              <p:cNvSpPr/>
              <p:nvPr/>
            </p:nvSpPr>
            <p:spPr>
              <a:xfrm>
                <a:off x="17883044" y="18856777"/>
                <a:ext cx="2637000" cy="13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17" tIns="45667" rIns="91417" bIns="45667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solidFill>
                      <a:srgbClr val="26262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GPU</a:t>
                </a:r>
                <a:endParaRPr sz="139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42" name="Google Shape;2423;ge5f8a1850c_2_380">
            <a:extLst>
              <a:ext uri="{FF2B5EF4-FFF2-40B4-BE49-F238E27FC236}">
                <a16:creationId xmlns:a16="http://schemas.microsoft.com/office/drawing/2014/main" id="{AEA728B8-6D4A-479F-80E4-2D75DBE3498A}"/>
              </a:ext>
            </a:extLst>
          </p:cNvPr>
          <p:cNvCxnSpPr/>
          <p:nvPr/>
        </p:nvCxnSpPr>
        <p:spPr>
          <a:xfrm>
            <a:off x="5135757" y="6665750"/>
            <a:ext cx="3840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2426;ge5f8a1850c_2_380">
            <a:extLst>
              <a:ext uri="{FF2B5EF4-FFF2-40B4-BE49-F238E27FC236}">
                <a16:creationId xmlns:a16="http://schemas.microsoft.com/office/drawing/2014/main" id="{1A99A993-F49A-4F06-A22C-92BB410E8966}"/>
              </a:ext>
            </a:extLst>
          </p:cNvPr>
          <p:cNvCxnSpPr/>
          <p:nvPr/>
        </p:nvCxnSpPr>
        <p:spPr>
          <a:xfrm>
            <a:off x="868557" y="6665750"/>
            <a:ext cx="3840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2427;ge5f8a1850c_2_380">
            <a:extLst>
              <a:ext uri="{FF2B5EF4-FFF2-40B4-BE49-F238E27FC236}">
                <a16:creationId xmlns:a16="http://schemas.microsoft.com/office/drawing/2014/main" id="{2C3859C5-73A0-4628-A019-B889FEAC99FC}"/>
              </a:ext>
            </a:extLst>
          </p:cNvPr>
          <p:cNvCxnSpPr/>
          <p:nvPr/>
        </p:nvCxnSpPr>
        <p:spPr>
          <a:xfrm>
            <a:off x="9479157" y="6665750"/>
            <a:ext cx="3840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2428;ge5f8a1850c_2_380">
            <a:extLst>
              <a:ext uri="{FF2B5EF4-FFF2-40B4-BE49-F238E27FC236}">
                <a16:creationId xmlns:a16="http://schemas.microsoft.com/office/drawing/2014/main" id="{C2B9223E-EB4E-4486-AC85-EC1F44C2FEB8}"/>
              </a:ext>
            </a:extLst>
          </p:cNvPr>
          <p:cNvCxnSpPr/>
          <p:nvPr/>
        </p:nvCxnSpPr>
        <p:spPr>
          <a:xfrm>
            <a:off x="13822557" y="6665750"/>
            <a:ext cx="3840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6" name="Google Shape;2429;ge5f8a1850c_2_380">
            <a:extLst>
              <a:ext uri="{FF2B5EF4-FFF2-40B4-BE49-F238E27FC236}">
                <a16:creationId xmlns:a16="http://schemas.microsoft.com/office/drawing/2014/main" id="{9946931E-E04A-44FE-AE40-543213671A9F}"/>
              </a:ext>
            </a:extLst>
          </p:cNvPr>
          <p:cNvGrpSpPr/>
          <p:nvPr/>
        </p:nvGrpSpPr>
        <p:grpSpPr>
          <a:xfrm>
            <a:off x="637762" y="4393861"/>
            <a:ext cx="3969887" cy="1335542"/>
            <a:chOff x="637763" y="4313918"/>
            <a:chExt cx="3969887" cy="1335542"/>
          </a:xfrm>
        </p:grpSpPr>
        <p:pic>
          <p:nvPicPr>
            <p:cNvPr id="147" name="Google Shape;2430;ge5f8a1850c_2_380">
              <a:extLst>
                <a:ext uri="{FF2B5EF4-FFF2-40B4-BE49-F238E27FC236}">
                  <a16:creationId xmlns:a16="http://schemas.microsoft.com/office/drawing/2014/main" id="{7D5BD46F-19FD-47C0-968A-A83B281E0499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37763" y="4463945"/>
              <a:ext cx="1382610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2431;ge5f8a1850c_2_380">
              <a:extLst>
                <a:ext uri="{FF2B5EF4-FFF2-40B4-BE49-F238E27FC236}">
                  <a16:creationId xmlns:a16="http://schemas.microsoft.com/office/drawing/2014/main" id="{C11D082F-6A55-4AB7-B1FF-11B9E36E0699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42285" y="5282282"/>
              <a:ext cx="1253670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2432;ge5f8a1850c_2_380">
              <a:extLst>
                <a:ext uri="{FF2B5EF4-FFF2-40B4-BE49-F238E27FC236}">
                  <a16:creationId xmlns:a16="http://schemas.microsoft.com/office/drawing/2014/main" id="{7155395A-5D72-427F-BF91-D50934D17AB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995895" y="4313918"/>
              <a:ext cx="1401117" cy="731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2433;ge5f8a1850c_2_380">
              <a:extLst>
                <a:ext uri="{FF2B5EF4-FFF2-40B4-BE49-F238E27FC236}">
                  <a16:creationId xmlns:a16="http://schemas.microsoft.com/office/drawing/2014/main" id="{26575262-A2FB-4A37-ABEB-8C4ADAADFD97}"/>
                </a:ext>
              </a:extLst>
            </p:cNvPr>
            <p:cNvSpPr txBox="1"/>
            <p:nvPr/>
          </p:nvSpPr>
          <p:spPr>
            <a:xfrm>
              <a:off x="2020350" y="5122060"/>
              <a:ext cx="12537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17" tIns="45667" rIns="91417" bIns="45667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Custom</a:t>
              </a:r>
              <a:endParaRPr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Backends</a:t>
              </a:r>
              <a:endParaRPr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1" name="Google Shape;2434;ge5f8a1850c_2_380" descr="ONNX Runtime | Home">
              <a:extLst>
                <a:ext uri="{FF2B5EF4-FFF2-40B4-BE49-F238E27FC236}">
                  <a16:creationId xmlns:a16="http://schemas.microsoft.com/office/drawing/2014/main" id="{3A37B41F-10DF-412B-8FB3-E3AC5B3BEA50}"/>
                </a:ext>
              </a:extLst>
            </p:cNvPr>
            <p:cNvPicPr preferRelativeResize="0"/>
            <p:nvPr/>
          </p:nvPicPr>
          <p:blipFill rotWithShape="1">
            <a:blip r:embed="rId1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2250" y="5058280"/>
              <a:ext cx="1285400" cy="4373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2435;ge5f8a1850c_2_380">
            <a:extLst>
              <a:ext uri="{FF2B5EF4-FFF2-40B4-BE49-F238E27FC236}">
                <a16:creationId xmlns:a16="http://schemas.microsoft.com/office/drawing/2014/main" id="{A12CCF3B-7BAD-445B-BDE3-076564BD8736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37553" y="4381500"/>
            <a:ext cx="1756958" cy="7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2436;ge5f8a1850c_2_380">
            <a:extLst>
              <a:ext uri="{FF2B5EF4-FFF2-40B4-BE49-F238E27FC236}">
                <a16:creationId xmlns:a16="http://schemas.microsoft.com/office/drawing/2014/main" id="{EBABD060-E7FD-44AF-927A-CF70D7FA3825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37752" y="6090550"/>
            <a:ext cx="1285402" cy="31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2437;ge5f8a1850c_2_380">
            <a:extLst>
              <a:ext uri="{FF2B5EF4-FFF2-40B4-BE49-F238E27FC236}">
                <a16:creationId xmlns:a16="http://schemas.microsoft.com/office/drawing/2014/main" id="{B3CF42BE-83AE-4E5F-A9E4-B928151235AF}"/>
              </a:ext>
            </a:extLst>
          </p:cNvPr>
          <p:cNvSpPr txBox="1"/>
          <p:nvPr/>
        </p:nvSpPr>
        <p:spPr>
          <a:xfrm>
            <a:off x="1708550" y="6309877"/>
            <a:ext cx="1855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9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(Random Forest)</a:t>
            </a: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" name="Google Shape;2438;ge5f8a1850c_2_380">
            <a:extLst>
              <a:ext uri="{FF2B5EF4-FFF2-40B4-BE49-F238E27FC236}">
                <a16:creationId xmlns:a16="http://schemas.microsoft.com/office/drawing/2014/main" id="{306D2E35-7BC5-4EA5-BB41-EE111FADC74D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146600" y="5862598"/>
            <a:ext cx="979680" cy="5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2439;ge5f8a1850c_2_380">
            <a:extLst>
              <a:ext uri="{FF2B5EF4-FFF2-40B4-BE49-F238E27FC236}">
                <a16:creationId xmlns:a16="http://schemas.microsoft.com/office/drawing/2014/main" id="{750D3717-E922-4D2D-B5EB-F25B01D75370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420875" y="5867731"/>
            <a:ext cx="1285397" cy="29122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2440;ge5f8a1850c_2_380">
            <a:extLst>
              <a:ext uri="{FF2B5EF4-FFF2-40B4-BE49-F238E27FC236}">
                <a16:creationId xmlns:a16="http://schemas.microsoft.com/office/drawing/2014/main" id="{A65E02B2-A7AA-4047-A45D-914CA3101885}"/>
              </a:ext>
            </a:extLst>
          </p:cNvPr>
          <p:cNvSpPr txBox="1"/>
          <p:nvPr/>
        </p:nvSpPr>
        <p:spPr>
          <a:xfrm>
            <a:off x="3024950" y="6158950"/>
            <a:ext cx="2182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667" rIns="91417" bIns="4566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9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(For non-categorical features)</a:t>
            </a: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79B9B-DF49-46AB-A522-8CBE3DF0E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78" y="122294"/>
            <a:ext cx="1744476" cy="9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69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9F60-AE4E-3745-83EE-9E128BC1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Triton Inference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4C22D-C533-6149-90E1-0A86B339A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Triton integrates easily in organization workflows for all ai use cases</a:t>
            </a:r>
          </a:p>
        </p:txBody>
      </p:sp>
      <p:sp>
        <p:nvSpPr>
          <p:cNvPr id="80" name="Google Shape;2448;ge5f8a1850c_2_459">
            <a:extLst>
              <a:ext uri="{FF2B5EF4-FFF2-40B4-BE49-F238E27FC236}">
                <a16:creationId xmlns:a16="http://schemas.microsoft.com/office/drawing/2014/main" id="{7F66C594-D52D-463C-938C-68CB1E37DE18}"/>
              </a:ext>
            </a:extLst>
          </p:cNvPr>
          <p:cNvSpPr txBox="1"/>
          <p:nvPr/>
        </p:nvSpPr>
        <p:spPr>
          <a:xfrm>
            <a:off x="7042772" y="6477020"/>
            <a:ext cx="35292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67" rIns="91375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Live Model Updates | Dynamic Model Loading | Triton Model Analyzer</a:t>
            </a:r>
            <a:endParaRPr sz="1398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Integrated with Azure ML, Seldon, ClearML, and AWS SageMaker and Google CAIP as Custom Container</a:t>
            </a:r>
            <a:endParaRPr sz="1398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Google Shape;2449;ge5f8a1850c_2_459">
            <a:extLst>
              <a:ext uri="{FF2B5EF4-FFF2-40B4-BE49-F238E27FC236}">
                <a16:creationId xmlns:a16="http://schemas.microsoft.com/office/drawing/2014/main" id="{ADE4B822-E301-477A-9B25-FA6C3AC5E475}"/>
              </a:ext>
            </a:extLst>
          </p:cNvPr>
          <p:cNvSpPr txBox="1"/>
          <p:nvPr/>
        </p:nvSpPr>
        <p:spPr>
          <a:xfrm>
            <a:off x="2502933" y="6477020"/>
            <a:ext cx="35292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67" rIns="91375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Scalable Microservice In Kubernetes</a:t>
            </a:r>
            <a:endParaRPr sz="1398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Helm Chart For Fast Deployment</a:t>
            </a:r>
            <a:endParaRPr sz="1398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KFServing Integration</a:t>
            </a:r>
            <a:endParaRPr sz="1398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" name="Google Shape;2450;ge5f8a1850c_2_459">
            <a:extLst>
              <a:ext uri="{FF2B5EF4-FFF2-40B4-BE49-F238E27FC236}">
                <a16:creationId xmlns:a16="http://schemas.microsoft.com/office/drawing/2014/main" id="{CF72E213-648A-4243-A08C-27834F161E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8442" y="4589493"/>
            <a:ext cx="1317997" cy="1280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2451;ge5f8a1850c_2_459">
            <a:extLst>
              <a:ext uri="{FF2B5EF4-FFF2-40B4-BE49-F238E27FC236}">
                <a16:creationId xmlns:a16="http://schemas.microsoft.com/office/drawing/2014/main" id="{39B27586-EBC2-449B-81B3-3F9F08206F14}"/>
              </a:ext>
            </a:extLst>
          </p:cNvPr>
          <p:cNvGrpSpPr/>
          <p:nvPr/>
        </p:nvGrpSpPr>
        <p:grpSpPr>
          <a:xfrm>
            <a:off x="8086908" y="4537001"/>
            <a:ext cx="1404930" cy="1209492"/>
            <a:chOff x="15126402" y="4489117"/>
            <a:chExt cx="1404930" cy="1209493"/>
          </a:xfrm>
        </p:grpSpPr>
        <p:sp>
          <p:nvSpPr>
            <p:cNvPr id="88" name="Google Shape;2452;ge5f8a1850c_2_459">
              <a:extLst>
                <a:ext uri="{FF2B5EF4-FFF2-40B4-BE49-F238E27FC236}">
                  <a16:creationId xmlns:a16="http://schemas.microsoft.com/office/drawing/2014/main" id="{8C7E73EC-89EB-4CE8-A570-62A60189A960}"/>
                </a:ext>
              </a:extLst>
            </p:cNvPr>
            <p:cNvSpPr/>
            <p:nvPr/>
          </p:nvSpPr>
          <p:spPr>
            <a:xfrm>
              <a:off x="15126402" y="4510010"/>
              <a:ext cx="531600" cy="1188600"/>
            </a:xfrm>
            <a:prstGeom prst="curvedRightArrow">
              <a:avLst>
                <a:gd name="adj1" fmla="val 6735"/>
                <a:gd name="adj2" fmla="val 18818"/>
                <a:gd name="adj3" fmla="val 18464"/>
              </a:avLst>
            </a:prstGeom>
            <a:noFill/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375" tIns="45667" rIns="91375" bIns="456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2453;ge5f8a1850c_2_459">
              <a:extLst>
                <a:ext uri="{FF2B5EF4-FFF2-40B4-BE49-F238E27FC236}">
                  <a16:creationId xmlns:a16="http://schemas.microsoft.com/office/drawing/2014/main" id="{2DC40EE9-EF79-4897-A5CD-7D7814AEF9B9}"/>
                </a:ext>
              </a:extLst>
            </p:cNvPr>
            <p:cNvSpPr/>
            <p:nvPr/>
          </p:nvSpPr>
          <p:spPr>
            <a:xfrm rot="10800000">
              <a:off x="15999731" y="4489117"/>
              <a:ext cx="531600" cy="1188600"/>
            </a:xfrm>
            <a:prstGeom prst="curvedRightArrow">
              <a:avLst>
                <a:gd name="adj1" fmla="val 6735"/>
                <a:gd name="adj2" fmla="val 18818"/>
                <a:gd name="adj3" fmla="val 18464"/>
              </a:avLst>
            </a:prstGeom>
            <a:noFill/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375" tIns="45667" rIns="91375" bIns="456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" name="Google Shape;2454;ge5f8a1850c_2_459">
              <a:extLst>
                <a:ext uri="{FF2B5EF4-FFF2-40B4-BE49-F238E27FC236}">
                  <a16:creationId xmlns:a16="http://schemas.microsoft.com/office/drawing/2014/main" id="{3AAF82F5-DBEB-47CE-B4CC-2DBC20D935C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624628" y="4704786"/>
              <a:ext cx="408476" cy="7315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3" name="Google Shape;2455;ge5f8a1850c_2_459">
            <a:extLst>
              <a:ext uri="{FF2B5EF4-FFF2-40B4-BE49-F238E27FC236}">
                <a16:creationId xmlns:a16="http://schemas.microsoft.com/office/drawing/2014/main" id="{1790648E-9EC1-4653-AAFF-05258FEBA8D1}"/>
              </a:ext>
            </a:extLst>
          </p:cNvPr>
          <p:cNvCxnSpPr/>
          <p:nvPr/>
        </p:nvCxnSpPr>
        <p:spPr>
          <a:xfrm>
            <a:off x="2667242" y="6229008"/>
            <a:ext cx="3200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2456;ge5f8a1850c_2_459">
            <a:extLst>
              <a:ext uri="{FF2B5EF4-FFF2-40B4-BE49-F238E27FC236}">
                <a16:creationId xmlns:a16="http://schemas.microsoft.com/office/drawing/2014/main" id="{8E03E06E-5E3D-47C3-B015-BA5DA73E9EBA}"/>
              </a:ext>
            </a:extLst>
          </p:cNvPr>
          <p:cNvCxnSpPr/>
          <p:nvPr/>
        </p:nvCxnSpPr>
        <p:spPr>
          <a:xfrm>
            <a:off x="7280613" y="6229008"/>
            <a:ext cx="3017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2457;ge5f8a1850c_2_459">
            <a:extLst>
              <a:ext uri="{FF2B5EF4-FFF2-40B4-BE49-F238E27FC236}">
                <a16:creationId xmlns:a16="http://schemas.microsoft.com/office/drawing/2014/main" id="{298F12DA-9915-4DAA-94E4-D3178D2C2876}"/>
              </a:ext>
            </a:extLst>
          </p:cNvPr>
          <p:cNvSpPr txBox="1"/>
          <p:nvPr/>
        </p:nvSpPr>
        <p:spPr>
          <a:xfrm>
            <a:off x="2811617" y="3209482"/>
            <a:ext cx="291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67" rIns="91375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Kubernetes Integration</a:t>
            </a:r>
            <a:endParaRPr sz="13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2458;ge5f8a1850c_2_459">
            <a:extLst>
              <a:ext uri="{FF2B5EF4-FFF2-40B4-BE49-F238E27FC236}">
                <a16:creationId xmlns:a16="http://schemas.microsoft.com/office/drawing/2014/main" id="{5E73E590-51A9-49DF-8B52-0CA08B53844E}"/>
              </a:ext>
            </a:extLst>
          </p:cNvPr>
          <p:cNvSpPr txBox="1"/>
          <p:nvPr/>
        </p:nvSpPr>
        <p:spPr>
          <a:xfrm>
            <a:off x="7315763" y="3209482"/>
            <a:ext cx="2911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67" rIns="91375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MLOps</a:t>
            </a:r>
            <a:endParaRPr sz="13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2459;ge5f8a1850c_2_459">
            <a:extLst>
              <a:ext uri="{FF2B5EF4-FFF2-40B4-BE49-F238E27FC236}">
                <a16:creationId xmlns:a16="http://schemas.microsoft.com/office/drawing/2014/main" id="{68C6C0AD-75D5-4572-AE6E-945F4E6A5EA0}"/>
              </a:ext>
            </a:extLst>
          </p:cNvPr>
          <p:cNvSpPr txBox="1"/>
          <p:nvPr/>
        </p:nvSpPr>
        <p:spPr>
          <a:xfrm>
            <a:off x="11344052" y="6477020"/>
            <a:ext cx="37368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67" rIns="91375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Completely Open Source – Inspect, Customize &amp; Extend</a:t>
            </a:r>
            <a:endParaRPr sz="1398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Customizable Container –Modular Backends For Low Memory Footprint</a:t>
            </a:r>
            <a:endParaRPr sz="1398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8" name="Google Shape;2460;ge5f8a1850c_2_459">
            <a:extLst>
              <a:ext uri="{FF2B5EF4-FFF2-40B4-BE49-F238E27FC236}">
                <a16:creationId xmlns:a16="http://schemas.microsoft.com/office/drawing/2014/main" id="{B58D29A0-BA10-461D-8A29-4A76CC774C4C}"/>
              </a:ext>
            </a:extLst>
          </p:cNvPr>
          <p:cNvCxnSpPr/>
          <p:nvPr/>
        </p:nvCxnSpPr>
        <p:spPr>
          <a:xfrm>
            <a:off x="11599800" y="6229008"/>
            <a:ext cx="3017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2461;ge5f8a1850c_2_459">
            <a:extLst>
              <a:ext uri="{FF2B5EF4-FFF2-40B4-BE49-F238E27FC236}">
                <a16:creationId xmlns:a16="http://schemas.microsoft.com/office/drawing/2014/main" id="{EB12F43E-7A22-4C25-9F63-92042226907B}"/>
              </a:ext>
            </a:extLst>
          </p:cNvPr>
          <p:cNvSpPr txBox="1"/>
          <p:nvPr/>
        </p:nvSpPr>
        <p:spPr>
          <a:xfrm>
            <a:off x="11634950" y="3209482"/>
            <a:ext cx="291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67" rIns="91375" bIns="45667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&amp; Customizable</a:t>
            </a:r>
            <a:endParaRPr sz="13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2462;ge5f8a1850c_2_459">
            <a:extLst>
              <a:ext uri="{FF2B5EF4-FFF2-40B4-BE49-F238E27FC236}">
                <a16:creationId xmlns:a16="http://schemas.microsoft.com/office/drawing/2014/main" id="{A66C0B81-AC07-4804-AA4C-33D13234DF00}"/>
              </a:ext>
            </a:extLst>
          </p:cNvPr>
          <p:cNvGrpSpPr/>
          <p:nvPr/>
        </p:nvGrpSpPr>
        <p:grpSpPr>
          <a:xfrm>
            <a:off x="12468704" y="4414568"/>
            <a:ext cx="1242708" cy="1271178"/>
            <a:chOff x="5158047" y="1909980"/>
            <a:chExt cx="677004" cy="684459"/>
          </a:xfrm>
        </p:grpSpPr>
        <p:grpSp>
          <p:nvGrpSpPr>
            <p:cNvPr id="171" name="Google Shape;2463;ge5f8a1850c_2_459">
              <a:extLst>
                <a:ext uri="{FF2B5EF4-FFF2-40B4-BE49-F238E27FC236}">
                  <a16:creationId xmlns:a16="http://schemas.microsoft.com/office/drawing/2014/main" id="{64989709-91E3-4300-A9F3-9E4EA2FA85A4}"/>
                </a:ext>
              </a:extLst>
            </p:cNvPr>
            <p:cNvGrpSpPr/>
            <p:nvPr/>
          </p:nvGrpSpPr>
          <p:grpSpPr>
            <a:xfrm>
              <a:off x="5412651" y="1909980"/>
              <a:ext cx="422400" cy="525600"/>
              <a:chOff x="4162579" y="2419946"/>
              <a:chExt cx="422400" cy="525600"/>
            </a:xfrm>
          </p:grpSpPr>
          <p:sp>
            <p:nvSpPr>
              <p:cNvPr id="205" name="Google Shape;2464;ge5f8a1850c_2_459">
                <a:extLst>
                  <a:ext uri="{FF2B5EF4-FFF2-40B4-BE49-F238E27FC236}">
                    <a16:creationId xmlns:a16="http://schemas.microsoft.com/office/drawing/2014/main" id="{CB41A3A0-659D-47D2-9718-37043FA0AC6F}"/>
                  </a:ext>
                </a:extLst>
              </p:cNvPr>
              <p:cNvSpPr/>
              <p:nvPr/>
            </p:nvSpPr>
            <p:spPr>
              <a:xfrm>
                <a:off x="4162579" y="2419946"/>
                <a:ext cx="422400" cy="525600"/>
              </a:xfrm>
              <a:prstGeom prst="snip1Rect">
                <a:avLst>
                  <a:gd name="adj" fmla="val 16667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375" tIns="45667" rIns="91375" bIns="456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206" name="Google Shape;2465;ge5f8a1850c_2_459">
                <a:extLst>
                  <a:ext uri="{FF2B5EF4-FFF2-40B4-BE49-F238E27FC236}">
                    <a16:creationId xmlns:a16="http://schemas.microsoft.com/office/drawing/2014/main" id="{64BADC89-FE22-4A88-BB11-652E676AAF18}"/>
                  </a:ext>
                </a:extLst>
              </p:cNvPr>
              <p:cNvCxnSpPr/>
              <p:nvPr/>
            </p:nvCxnSpPr>
            <p:spPr>
              <a:xfrm>
                <a:off x="4309561" y="2518996"/>
                <a:ext cx="219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7" name="Google Shape;2466;ge5f8a1850c_2_459">
                <a:extLst>
                  <a:ext uri="{FF2B5EF4-FFF2-40B4-BE49-F238E27FC236}">
                    <a16:creationId xmlns:a16="http://schemas.microsoft.com/office/drawing/2014/main" id="{5CC0DE11-7228-4D96-AC79-E87E12A19AC2}"/>
                  </a:ext>
                </a:extLst>
              </p:cNvPr>
              <p:cNvCxnSpPr/>
              <p:nvPr/>
            </p:nvCxnSpPr>
            <p:spPr>
              <a:xfrm>
                <a:off x="4211104" y="2560412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8" name="Google Shape;2467;ge5f8a1850c_2_459">
                <a:extLst>
                  <a:ext uri="{FF2B5EF4-FFF2-40B4-BE49-F238E27FC236}">
                    <a16:creationId xmlns:a16="http://schemas.microsoft.com/office/drawing/2014/main" id="{6DF7F0E1-B427-4C10-87A1-34E75CF8901B}"/>
                  </a:ext>
                </a:extLst>
              </p:cNvPr>
              <p:cNvCxnSpPr/>
              <p:nvPr/>
            </p:nvCxnSpPr>
            <p:spPr>
              <a:xfrm>
                <a:off x="4211104" y="2608037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9" name="Google Shape;2468;ge5f8a1850c_2_459">
                <a:extLst>
                  <a:ext uri="{FF2B5EF4-FFF2-40B4-BE49-F238E27FC236}">
                    <a16:creationId xmlns:a16="http://schemas.microsoft.com/office/drawing/2014/main" id="{B385E903-A4B0-43A2-A546-42F8924A7F20}"/>
                  </a:ext>
                </a:extLst>
              </p:cNvPr>
              <p:cNvCxnSpPr/>
              <p:nvPr/>
            </p:nvCxnSpPr>
            <p:spPr>
              <a:xfrm>
                <a:off x="4211104" y="2650900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0" name="Google Shape;2469;ge5f8a1850c_2_459">
                <a:extLst>
                  <a:ext uri="{FF2B5EF4-FFF2-40B4-BE49-F238E27FC236}">
                    <a16:creationId xmlns:a16="http://schemas.microsoft.com/office/drawing/2014/main" id="{31A544D3-7AA0-4682-A38D-BD3CB352F168}"/>
                  </a:ext>
                </a:extLst>
              </p:cNvPr>
              <p:cNvCxnSpPr/>
              <p:nvPr/>
            </p:nvCxnSpPr>
            <p:spPr>
              <a:xfrm>
                <a:off x="4211104" y="2698525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1" name="Google Shape;2470;ge5f8a1850c_2_459">
                <a:extLst>
                  <a:ext uri="{FF2B5EF4-FFF2-40B4-BE49-F238E27FC236}">
                    <a16:creationId xmlns:a16="http://schemas.microsoft.com/office/drawing/2014/main" id="{0E094FB0-1DF6-4216-8A47-647C84214FCC}"/>
                  </a:ext>
                </a:extLst>
              </p:cNvPr>
              <p:cNvCxnSpPr/>
              <p:nvPr/>
            </p:nvCxnSpPr>
            <p:spPr>
              <a:xfrm>
                <a:off x="4211104" y="2742975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2" name="Google Shape;2471;ge5f8a1850c_2_459">
                <a:extLst>
                  <a:ext uri="{FF2B5EF4-FFF2-40B4-BE49-F238E27FC236}">
                    <a16:creationId xmlns:a16="http://schemas.microsoft.com/office/drawing/2014/main" id="{E2EFD007-1C3A-4167-960D-A507C65D2643}"/>
                  </a:ext>
                </a:extLst>
              </p:cNvPr>
              <p:cNvCxnSpPr/>
              <p:nvPr/>
            </p:nvCxnSpPr>
            <p:spPr>
              <a:xfrm>
                <a:off x="4211104" y="2790600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3" name="Google Shape;2472;ge5f8a1850c_2_459">
                <a:extLst>
                  <a:ext uri="{FF2B5EF4-FFF2-40B4-BE49-F238E27FC236}">
                    <a16:creationId xmlns:a16="http://schemas.microsoft.com/office/drawing/2014/main" id="{C52D52C9-9505-46C6-B47E-6AA45BEA0870}"/>
                  </a:ext>
                </a:extLst>
              </p:cNvPr>
              <p:cNvCxnSpPr/>
              <p:nvPr/>
            </p:nvCxnSpPr>
            <p:spPr>
              <a:xfrm>
                <a:off x="4211104" y="2833463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4" name="Google Shape;2473;ge5f8a1850c_2_459">
                <a:extLst>
                  <a:ext uri="{FF2B5EF4-FFF2-40B4-BE49-F238E27FC236}">
                    <a16:creationId xmlns:a16="http://schemas.microsoft.com/office/drawing/2014/main" id="{CB10D263-7A8F-4409-B8DA-9FD5AEDAE456}"/>
                  </a:ext>
                </a:extLst>
              </p:cNvPr>
              <p:cNvCxnSpPr/>
              <p:nvPr/>
            </p:nvCxnSpPr>
            <p:spPr>
              <a:xfrm>
                <a:off x="4211104" y="2881088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2" name="Google Shape;2474;ge5f8a1850c_2_459">
              <a:extLst>
                <a:ext uri="{FF2B5EF4-FFF2-40B4-BE49-F238E27FC236}">
                  <a16:creationId xmlns:a16="http://schemas.microsoft.com/office/drawing/2014/main" id="{7E4ED5E3-43B7-4B68-B6B0-9FA45562DEA4}"/>
                </a:ext>
              </a:extLst>
            </p:cNvPr>
            <p:cNvGrpSpPr/>
            <p:nvPr/>
          </p:nvGrpSpPr>
          <p:grpSpPr>
            <a:xfrm>
              <a:off x="5312777" y="1949000"/>
              <a:ext cx="422400" cy="525600"/>
              <a:chOff x="4162579" y="2419946"/>
              <a:chExt cx="422400" cy="525600"/>
            </a:xfrm>
          </p:grpSpPr>
          <p:sp>
            <p:nvSpPr>
              <p:cNvPr id="195" name="Google Shape;2475;ge5f8a1850c_2_459">
                <a:extLst>
                  <a:ext uri="{FF2B5EF4-FFF2-40B4-BE49-F238E27FC236}">
                    <a16:creationId xmlns:a16="http://schemas.microsoft.com/office/drawing/2014/main" id="{4528F944-AF3F-45CF-B5C2-7348F6DCFA07}"/>
                  </a:ext>
                </a:extLst>
              </p:cNvPr>
              <p:cNvSpPr/>
              <p:nvPr/>
            </p:nvSpPr>
            <p:spPr>
              <a:xfrm>
                <a:off x="4162579" y="2419946"/>
                <a:ext cx="422400" cy="525600"/>
              </a:xfrm>
              <a:prstGeom prst="snip1Rect">
                <a:avLst>
                  <a:gd name="adj" fmla="val 16667"/>
                </a:avLst>
              </a:prstGeom>
              <a:solidFill>
                <a:srgbClr val="DEDEDE"/>
              </a:solidFill>
              <a:ln>
                <a:noFill/>
              </a:ln>
            </p:spPr>
            <p:txBody>
              <a:bodyPr spcFirstLastPara="1" wrap="square" lIns="91375" tIns="45667" rIns="91375" bIns="456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196" name="Google Shape;2476;ge5f8a1850c_2_459">
                <a:extLst>
                  <a:ext uri="{FF2B5EF4-FFF2-40B4-BE49-F238E27FC236}">
                    <a16:creationId xmlns:a16="http://schemas.microsoft.com/office/drawing/2014/main" id="{9989BF5F-E3AB-4C4F-9F3F-4381A40CFEFD}"/>
                  </a:ext>
                </a:extLst>
              </p:cNvPr>
              <p:cNvCxnSpPr/>
              <p:nvPr/>
            </p:nvCxnSpPr>
            <p:spPr>
              <a:xfrm>
                <a:off x="4309561" y="2518996"/>
                <a:ext cx="219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" name="Google Shape;2477;ge5f8a1850c_2_459">
                <a:extLst>
                  <a:ext uri="{FF2B5EF4-FFF2-40B4-BE49-F238E27FC236}">
                    <a16:creationId xmlns:a16="http://schemas.microsoft.com/office/drawing/2014/main" id="{B83A0C58-CFFF-43C4-9DAF-354B805A12E6}"/>
                  </a:ext>
                </a:extLst>
              </p:cNvPr>
              <p:cNvCxnSpPr/>
              <p:nvPr/>
            </p:nvCxnSpPr>
            <p:spPr>
              <a:xfrm>
                <a:off x="4211104" y="2560412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" name="Google Shape;2478;ge5f8a1850c_2_459">
                <a:extLst>
                  <a:ext uri="{FF2B5EF4-FFF2-40B4-BE49-F238E27FC236}">
                    <a16:creationId xmlns:a16="http://schemas.microsoft.com/office/drawing/2014/main" id="{77E3BD90-7981-4926-A189-6535A62C1599}"/>
                  </a:ext>
                </a:extLst>
              </p:cNvPr>
              <p:cNvCxnSpPr/>
              <p:nvPr/>
            </p:nvCxnSpPr>
            <p:spPr>
              <a:xfrm>
                <a:off x="4211104" y="2608037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9" name="Google Shape;2479;ge5f8a1850c_2_459">
                <a:extLst>
                  <a:ext uri="{FF2B5EF4-FFF2-40B4-BE49-F238E27FC236}">
                    <a16:creationId xmlns:a16="http://schemas.microsoft.com/office/drawing/2014/main" id="{08628BC7-DCD1-4DE0-996C-FDAC1B333E0D}"/>
                  </a:ext>
                </a:extLst>
              </p:cNvPr>
              <p:cNvCxnSpPr/>
              <p:nvPr/>
            </p:nvCxnSpPr>
            <p:spPr>
              <a:xfrm>
                <a:off x="4211104" y="2650900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" name="Google Shape;2480;ge5f8a1850c_2_459">
                <a:extLst>
                  <a:ext uri="{FF2B5EF4-FFF2-40B4-BE49-F238E27FC236}">
                    <a16:creationId xmlns:a16="http://schemas.microsoft.com/office/drawing/2014/main" id="{48A3E84D-6A28-44C3-8790-DC82BD652BFD}"/>
                  </a:ext>
                </a:extLst>
              </p:cNvPr>
              <p:cNvCxnSpPr/>
              <p:nvPr/>
            </p:nvCxnSpPr>
            <p:spPr>
              <a:xfrm>
                <a:off x="4211104" y="2698525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" name="Google Shape;2481;ge5f8a1850c_2_459">
                <a:extLst>
                  <a:ext uri="{FF2B5EF4-FFF2-40B4-BE49-F238E27FC236}">
                    <a16:creationId xmlns:a16="http://schemas.microsoft.com/office/drawing/2014/main" id="{4D223E88-9749-4F6F-8A78-38252E535DBA}"/>
                  </a:ext>
                </a:extLst>
              </p:cNvPr>
              <p:cNvCxnSpPr/>
              <p:nvPr/>
            </p:nvCxnSpPr>
            <p:spPr>
              <a:xfrm>
                <a:off x="4211104" y="2742975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" name="Google Shape;2482;ge5f8a1850c_2_459">
                <a:extLst>
                  <a:ext uri="{FF2B5EF4-FFF2-40B4-BE49-F238E27FC236}">
                    <a16:creationId xmlns:a16="http://schemas.microsoft.com/office/drawing/2014/main" id="{15C497AE-2D27-4420-B5AD-B51C38CFDB7A}"/>
                  </a:ext>
                </a:extLst>
              </p:cNvPr>
              <p:cNvCxnSpPr/>
              <p:nvPr/>
            </p:nvCxnSpPr>
            <p:spPr>
              <a:xfrm>
                <a:off x="4211104" y="2790600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3" name="Google Shape;2483;ge5f8a1850c_2_459">
                <a:extLst>
                  <a:ext uri="{FF2B5EF4-FFF2-40B4-BE49-F238E27FC236}">
                    <a16:creationId xmlns:a16="http://schemas.microsoft.com/office/drawing/2014/main" id="{0F73FA52-FD35-447C-AB52-C2359F61C0E4}"/>
                  </a:ext>
                </a:extLst>
              </p:cNvPr>
              <p:cNvCxnSpPr/>
              <p:nvPr/>
            </p:nvCxnSpPr>
            <p:spPr>
              <a:xfrm>
                <a:off x="4211104" y="2833463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4" name="Google Shape;2484;ge5f8a1850c_2_459">
                <a:extLst>
                  <a:ext uri="{FF2B5EF4-FFF2-40B4-BE49-F238E27FC236}">
                    <a16:creationId xmlns:a16="http://schemas.microsoft.com/office/drawing/2014/main" id="{039E387E-FE66-4ECE-8E50-8B23356D1F24}"/>
                  </a:ext>
                </a:extLst>
              </p:cNvPr>
              <p:cNvCxnSpPr/>
              <p:nvPr/>
            </p:nvCxnSpPr>
            <p:spPr>
              <a:xfrm>
                <a:off x="4211104" y="2881088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3" name="Google Shape;2485;ge5f8a1850c_2_459">
              <a:extLst>
                <a:ext uri="{FF2B5EF4-FFF2-40B4-BE49-F238E27FC236}">
                  <a16:creationId xmlns:a16="http://schemas.microsoft.com/office/drawing/2014/main" id="{124314C5-0E61-4C22-8A18-02A9EDD34B07}"/>
                </a:ext>
              </a:extLst>
            </p:cNvPr>
            <p:cNvGrpSpPr/>
            <p:nvPr/>
          </p:nvGrpSpPr>
          <p:grpSpPr>
            <a:xfrm>
              <a:off x="5247830" y="2009297"/>
              <a:ext cx="422400" cy="525600"/>
              <a:chOff x="4162579" y="2419946"/>
              <a:chExt cx="422400" cy="525600"/>
            </a:xfrm>
          </p:grpSpPr>
          <p:sp>
            <p:nvSpPr>
              <p:cNvPr id="185" name="Google Shape;2486;ge5f8a1850c_2_459">
                <a:extLst>
                  <a:ext uri="{FF2B5EF4-FFF2-40B4-BE49-F238E27FC236}">
                    <a16:creationId xmlns:a16="http://schemas.microsoft.com/office/drawing/2014/main" id="{6272A322-1432-4E19-8366-F12D9FAF2D6E}"/>
                  </a:ext>
                </a:extLst>
              </p:cNvPr>
              <p:cNvSpPr/>
              <p:nvPr/>
            </p:nvSpPr>
            <p:spPr>
              <a:xfrm>
                <a:off x="4162579" y="2419946"/>
                <a:ext cx="422400" cy="525600"/>
              </a:xfrm>
              <a:prstGeom prst="snip1Rect">
                <a:avLst>
                  <a:gd name="adj" fmla="val 16667"/>
                </a:avLst>
              </a:pr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1375" tIns="45667" rIns="91375" bIns="456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186" name="Google Shape;2487;ge5f8a1850c_2_459">
                <a:extLst>
                  <a:ext uri="{FF2B5EF4-FFF2-40B4-BE49-F238E27FC236}">
                    <a16:creationId xmlns:a16="http://schemas.microsoft.com/office/drawing/2014/main" id="{9EE2B40C-7615-48C3-A6DD-975ECE923E4B}"/>
                  </a:ext>
                </a:extLst>
              </p:cNvPr>
              <p:cNvCxnSpPr/>
              <p:nvPr/>
            </p:nvCxnSpPr>
            <p:spPr>
              <a:xfrm>
                <a:off x="4309561" y="2518996"/>
                <a:ext cx="219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" name="Google Shape;2488;ge5f8a1850c_2_459">
                <a:extLst>
                  <a:ext uri="{FF2B5EF4-FFF2-40B4-BE49-F238E27FC236}">
                    <a16:creationId xmlns:a16="http://schemas.microsoft.com/office/drawing/2014/main" id="{47CA8DF7-6E5F-43C3-AE69-EE5FE4A4DE22}"/>
                  </a:ext>
                </a:extLst>
              </p:cNvPr>
              <p:cNvCxnSpPr/>
              <p:nvPr/>
            </p:nvCxnSpPr>
            <p:spPr>
              <a:xfrm>
                <a:off x="4211104" y="2560412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8" name="Google Shape;2489;ge5f8a1850c_2_459">
                <a:extLst>
                  <a:ext uri="{FF2B5EF4-FFF2-40B4-BE49-F238E27FC236}">
                    <a16:creationId xmlns:a16="http://schemas.microsoft.com/office/drawing/2014/main" id="{6343C266-2089-4CBF-B696-EAC2E21D8062}"/>
                  </a:ext>
                </a:extLst>
              </p:cNvPr>
              <p:cNvCxnSpPr/>
              <p:nvPr/>
            </p:nvCxnSpPr>
            <p:spPr>
              <a:xfrm>
                <a:off x="4211104" y="2608037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9" name="Google Shape;2490;ge5f8a1850c_2_459">
                <a:extLst>
                  <a:ext uri="{FF2B5EF4-FFF2-40B4-BE49-F238E27FC236}">
                    <a16:creationId xmlns:a16="http://schemas.microsoft.com/office/drawing/2014/main" id="{3370D90D-A7E2-4A4E-8B53-03DD29038766}"/>
                  </a:ext>
                </a:extLst>
              </p:cNvPr>
              <p:cNvCxnSpPr/>
              <p:nvPr/>
            </p:nvCxnSpPr>
            <p:spPr>
              <a:xfrm>
                <a:off x="4211104" y="2650900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" name="Google Shape;2491;ge5f8a1850c_2_459">
                <a:extLst>
                  <a:ext uri="{FF2B5EF4-FFF2-40B4-BE49-F238E27FC236}">
                    <a16:creationId xmlns:a16="http://schemas.microsoft.com/office/drawing/2014/main" id="{A3DE2434-B84F-4B03-94CF-96730DE317DA}"/>
                  </a:ext>
                </a:extLst>
              </p:cNvPr>
              <p:cNvCxnSpPr/>
              <p:nvPr/>
            </p:nvCxnSpPr>
            <p:spPr>
              <a:xfrm>
                <a:off x="4211104" y="2698525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" name="Google Shape;2492;ge5f8a1850c_2_459">
                <a:extLst>
                  <a:ext uri="{FF2B5EF4-FFF2-40B4-BE49-F238E27FC236}">
                    <a16:creationId xmlns:a16="http://schemas.microsoft.com/office/drawing/2014/main" id="{95807A38-9055-4414-B799-7D9E56BC50EC}"/>
                  </a:ext>
                </a:extLst>
              </p:cNvPr>
              <p:cNvCxnSpPr/>
              <p:nvPr/>
            </p:nvCxnSpPr>
            <p:spPr>
              <a:xfrm>
                <a:off x="4211104" y="2742975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" name="Google Shape;2493;ge5f8a1850c_2_459">
                <a:extLst>
                  <a:ext uri="{FF2B5EF4-FFF2-40B4-BE49-F238E27FC236}">
                    <a16:creationId xmlns:a16="http://schemas.microsoft.com/office/drawing/2014/main" id="{6346A4DA-BF88-4F43-9BA6-F6647C69DEF4}"/>
                  </a:ext>
                </a:extLst>
              </p:cNvPr>
              <p:cNvCxnSpPr/>
              <p:nvPr/>
            </p:nvCxnSpPr>
            <p:spPr>
              <a:xfrm>
                <a:off x="4211104" y="2790600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" name="Google Shape;2494;ge5f8a1850c_2_459">
                <a:extLst>
                  <a:ext uri="{FF2B5EF4-FFF2-40B4-BE49-F238E27FC236}">
                    <a16:creationId xmlns:a16="http://schemas.microsoft.com/office/drawing/2014/main" id="{8BDCB24C-A11D-4650-BFA3-C0B9BB230E8B}"/>
                  </a:ext>
                </a:extLst>
              </p:cNvPr>
              <p:cNvCxnSpPr/>
              <p:nvPr/>
            </p:nvCxnSpPr>
            <p:spPr>
              <a:xfrm>
                <a:off x="4211104" y="2833463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" name="Google Shape;2495;ge5f8a1850c_2_459">
                <a:extLst>
                  <a:ext uri="{FF2B5EF4-FFF2-40B4-BE49-F238E27FC236}">
                    <a16:creationId xmlns:a16="http://schemas.microsoft.com/office/drawing/2014/main" id="{FAA75684-A3A1-4A54-AF35-5DF8AADABD32}"/>
                  </a:ext>
                </a:extLst>
              </p:cNvPr>
              <p:cNvCxnSpPr/>
              <p:nvPr/>
            </p:nvCxnSpPr>
            <p:spPr>
              <a:xfrm>
                <a:off x="4211104" y="2881088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4" name="Google Shape;2496;ge5f8a1850c_2_459">
              <a:extLst>
                <a:ext uri="{FF2B5EF4-FFF2-40B4-BE49-F238E27FC236}">
                  <a16:creationId xmlns:a16="http://schemas.microsoft.com/office/drawing/2014/main" id="{FF1B949F-3180-46C5-8254-F1FC477C57C9}"/>
                </a:ext>
              </a:extLst>
            </p:cNvPr>
            <p:cNvGrpSpPr/>
            <p:nvPr/>
          </p:nvGrpSpPr>
          <p:grpSpPr>
            <a:xfrm>
              <a:off x="5158047" y="2068839"/>
              <a:ext cx="422400" cy="525600"/>
              <a:chOff x="4162579" y="2419946"/>
              <a:chExt cx="422400" cy="525600"/>
            </a:xfrm>
          </p:grpSpPr>
          <p:sp>
            <p:nvSpPr>
              <p:cNvPr id="175" name="Google Shape;2497;ge5f8a1850c_2_459">
                <a:extLst>
                  <a:ext uri="{FF2B5EF4-FFF2-40B4-BE49-F238E27FC236}">
                    <a16:creationId xmlns:a16="http://schemas.microsoft.com/office/drawing/2014/main" id="{BEF46239-DFF5-4CEC-BB19-C282BDCA7916}"/>
                  </a:ext>
                </a:extLst>
              </p:cNvPr>
              <p:cNvSpPr/>
              <p:nvPr/>
            </p:nvSpPr>
            <p:spPr>
              <a:xfrm>
                <a:off x="4162579" y="2419946"/>
                <a:ext cx="422400" cy="525600"/>
              </a:xfrm>
              <a:prstGeom prst="snip1Rect">
                <a:avLst>
                  <a:gd name="adj" fmla="val 16667"/>
                </a:avLst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375" tIns="45667" rIns="91375" bIns="456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176" name="Google Shape;2498;ge5f8a1850c_2_459">
                <a:extLst>
                  <a:ext uri="{FF2B5EF4-FFF2-40B4-BE49-F238E27FC236}">
                    <a16:creationId xmlns:a16="http://schemas.microsoft.com/office/drawing/2014/main" id="{6CE90812-E4F6-4A21-995E-F20D23434F11}"/>
                  </a:ext>
                </a:extLst>
              </p:cNvPr>
              <p:cNvCxnSpPr/>
              <p:nvPr/>
            </p:nvCxnSpPr>
            <p:spPr>
              <a:xfrm>
                <a:off x="4309561" y="2518996"/>
                <a:ext cx="219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7" name="Google Shape;2499;ge5f8a1850c_2_459">
                <a:extLst>
                  <a:ext uri="{FF2B5EF4-FFF2-40B4-BE49-F238E27FC236}">
                    <a16:creationId xmlns:a16="http://schemas.microsoft.com/office/drawing/2014/main" id="{DCA95537-477E-41C9-A69D-49BA15192C6C}"/>
                  </a:ext>
                </a:extLst>
              </p:cNvPr>
              <p:cNvCxnSpPr/>
              <p:nvPr/>
            </p:nvCxnSpPr>
            <p:spPr>
              <a:xfrm>
                <a:off x="4211104" y="2560412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" name="Google Shape;2500;ge5f8a1850c_2_459">
                <a:extLst>
                  <a:ext uri="{FF2B5EF4-FFF2-40B4-BE49-F238E27FC236}">
                    <a16:creationId xmlns:a16="http://schemas.microsoft.com/office/drawing/2014/main" id="{50C01FF7-A048-4F97-A887-0657F9968E35}"/>
                  </a:ext>
                </a:extLst>
              </p:cNvPr>
              <p:cNvCxnSpPr/>
              <p:nvPr/>
            </p:nvCxnSpPr>
            <p:spPr>
              <a:xfrm>
                <a:off x="4211104" y="2608037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2501;ge5f8a1850c_2_459">
                <a:extLst>
                  <a:ext uri="{FF2B5EF4-FFF2-40B4-BE49-F238E27FC236}">
                    <a16:creationId xmlns:a16="http://schemas.microsoft.com/office/drawing/2014/main" id="{08F17567-9DE2-4EF3-81E4-FA087C09AB29}"/>
                  </a:ext>
                </a:extLst>
              </p:cNvPr>
              <p:cNvCxnSpPr/>
              <p:nvPr/>
            </p:nvCxnSpPr>
            <p:spPr>
              <a:xfrm>
                <a:off x="4211104" y="2650900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" name="Google Shape;2502;ge5f8a1850c_2_459">
                <a:extLst>
                  <a:ext uri="{FF2B5EF4-FFF2-40B4-BE49-F238E27FC236}">
                    <a16:creationId xmlns:a16="http://schemas.microsoft.com/office/drawing/2014/main" id="{241EF795-D68C-4144-8161-50CD73AB913A}"/>
                  </a:ext>
                </a:extLst>
              </p:cNvPr>
              <p:cNvCxnSpPr/>
              <p:nvPr/>
            </p:nvCxnSpPr>
            <p:spPr>
              <a:xfrm>
                <a:off x="4211104" y="2698525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" name="Google Shape;2503;ge5f8a1850c_2_459">
                <a:extLst>
                  <a:ext uri="{FF2B5EF4-FFF2-40B4-BE49-F238E27FC236}">
                    <a16:creationId xmlns:a16="http://schemas.microsoft.com/office/drawing/2014/main" id="{BDAA793B-90E3-464C-B068-F8AD0A488C93}"/>
                  </a:ext>
                </a:extLst>
              </p:cNvPr>
              <p:cNvCxnSpPr/>
              <p:nvPr/>
            </p:nvCxnSpPr>
            <p:spPr>
              <a:xfrm>
                <a:off x="4211104" y="2742975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" name="Google Shape;2504;ge5f8a1850c_2_459">
                <a:extLst>
                  <a:ext uri="{FF2B5EF4-FFF2-40B4-BE49-F238E27FC236}">
                    <a16:creationId xmlns:a16="http://schemas.microsoft.com/office/drawing/2014/main" id="{4DB4D681-685A-468B-905D-E6AB37DE8C83}"/>
                  </a:ext>
                </a:extLst>
              </p:cNvPr>
              <p:cNvCxnSpPr/>
              <p:nvPr/>
            </p:nvCxnSpPr>
            <p:spPr>
              <a:xfrm>
                <a:off x="4211104" y="2790600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" name="Google Shape;2505;ge5f8a1850c_2_459">
                <a:extLst>
                  <a:ext uri="{FF2B5EF4-FFF2-40B4-BE49-F238E27FC236}">
                    <a16:creationId xmlns:a16="http://schemas.microsoft.com/office/drawing/2014/main" id="{56DF3B24-1058-4096-A353-B2A319A820E5}"/>
                  </a:ext>
                </a:extLst>
              </p:cNvPr>
              <p:cNvCxnSpPr/>
              <p:nvPr/>
            </p:nvCxnSpPr>
            <p:spPr>
              <a:xfrm>
                <a:off x="4211104" y="2833463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4" name="Google Shape;2506;ge5f8a1850c_2_459">
                <a:extLst>
                  <a:ext uri="{FF2B5EF4-FFF2-40B4-BE49-F238E27FC236}">
                    <a16:creationId xmlns:a16="http://schemas.microsoft.com/office/drawing/2014/main" id="{C18858A8-5A26-4D16-9A53-2836D61F3630}"/>
                  </a:ext>
                </a:extLst>
              </p:cNvPr>
              <p:cNvCxnSpPr/>
              <p:nvPr/>
            </p:nvCxnSpPr>
            <p:spPr>
              <a:xfrm>
                <a:off x="4211104" y="2881088"/>
                <a:ext cx="31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E78EA6-56AD-E42B-01A6-F60A678BF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78" y="122294"/>
            <a:ext cx="1744476" cy="9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0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Triton Inference Server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0D6105-A4CF-0326-7110-B9D70B07E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Dynamic batching scheduler</a:t>
            </a:r>
            <a:endParaRPr lang="en-GB"/>
          </a:p>
        </p:txBody>
      </p:sp>
      <p:grpSp>
        <p:nvGrpSpPr>
          <p:cNvPr id="259" name="Google Shape;259;p8"/>
          <p:cNvGrpSpPr/>
          <p:nvPr/>
        </p:nvGrpSpPr>
        <p:grpSpPr>
          <a:xfrm>
            <a:off x="7580964" y="3952002"/>
            <a:ext cx="8396713" cy="4548153"/>
            <a:chOff x="2772450" y="3162754"/>
            <a:chExt cx="4944535" cy="2728892"/>
          </a:xfrm>
        </p:grpSpPr>
        <p:sp>
          <p:nvSpPr>
            <p:cNvPr id="260" name="Google Shape;260;p8"/>
            <p:cNvSpPr/>
            <p:nvPr/>
          </p:nvSpPr>
          <p:spPr>
            <a:xfrm>
              <a:off x="4862289" y="3162754"/>
              <a:ext cx="2854696" cy="2728892"/>
            </a:xfrm>
            <a:prstGeom prst="rect">
              <a:avLst/>
            </a:prstGeom>
            <a:solidFill>
              <a:srgbClr val="76B900"/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2375" tIns="76167" rIns="152375" bIns="76167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Framework Backend</a:t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772450" y="4329866"/>
              <a:ext cx="1520405" cy="759107"/>
            </a:xfrm>
            <a:prstGeom prst="rect">
              <a:avLst/>
            </a:prstGeom>
            <a:solidFill>
              <a:srgbClr val="B3B3B3"/>
            </a:solidFill>
            <a:ln w="254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2375" tIns="76167" rIns="152375" bIns="761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Dynamic Batcher</a:t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361845" y="3685754"/>
              <a:ext cx="2251233" cy="2100647"/>
            </a:xfrm>
            <a:prstGeom prst="rect">
              <a:avLst/>
            </a:prstGeom>
            <a:solidFill>
              <a:srgbClr val="B3B3B3"/>
            </a:solidFill>
            <a:ln w="254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2375" tIns="76167" rIns="152375" bIns="76167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Runtime</a:t>
              </a:r>
              <a:endParaRPr/>
            </a:p>
          </p:txBody>
        </p:sp>
        <p:cxnSp>
          <p:nvCxnSpPr>
            <p:cNvPr id="263" name="Google Shape;263;p8"/>
            <p:cNvCxnSpPr>
              <a:stCxn id="261" idx="3"/>
            </p:cNvCxnSpPr>
            <p:nvPr/>
          </p:nvCxnSpPr>
          <p:spPr>
            <a:xfrm>
              <a:off x="4292855" y="4709420"/>
              <a:ext cx="533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64" name="Google Shape;264;p8"/>
            <p:cNvGrpSpPr/>
            <p:nvPr/>
          </p:nvGrpSpPr>
          <p:grpSpPr>
            <a:xfrm>
              <a:off x="5446705" y="4177345"/>
              <a:ext cx="2086705" cy="695985"/>
              <a:chOff x="3503605" y="4125390"/>
              <a:chExt cx="2086705" cy="695985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3503605" y="4125390"/>
                <a:ext cx="2086705" cy="695985"/>
              </a:xfrm>
              <a:prstGeom prst="rect">
                <a:avLst/>
              </a:prstGeom>
              <a:solidFill>
                <a:srgbClr val="6E6E6E"/>
              </a:solidFill>
              <a:ln w="2540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52375" tIns="76167" rIns="152375" bIns="76167" anchor="ctr" anchorCtr="0">
                <a:noAutofit/>
              </a:bodyPr>
              <a:lstStyle/>
              <a:p>
                <a:pPr algn="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Context</a:t>
                </a:r>
                <a:endParaRPr/>
              </a:p>
            </p:txBody>
          </p:sp>
          <p:pic>
            <p:nvPicPr>
              <p:cNvPr id="266" name="Google Shape;266;p8" descr="Repeat"/>
              <p:cNvPicPr preferRelativeResize="0"/>
              <p:nvPr/>
            </p:nvPicPr>
            <p:blipFill rotWithShape="1">
              <a:blip r:embed="rId3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08156" y="4317519"/>
                <a:ext cx="311726" cy="31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7" name="Google Shape;267;p8"/>
            <p:cNvGrpSpPr/>
            <p:nvPr/>
          </p:nvGrpSpPr>
          <p:grpSpPr>
            <a:xfrm>
              <a:off x="5446705" y="4951567"/>
              <a:ext cx="2086705" cy="695985"/>
              <a:chOff x="3503605" y="4899612"/>
              <a:chExt cx="2086705" cy="695985"/>
            </a:xfrm>
          </p:grpSpPr>
          <p:sp>
            <p:nvSpPr>
              <p:cNvPr id="268" name="Google Shape;268;p8"/>
              <p:cNvSpPr/>
              <p:nvPr/>
            </p:nvSpPr>
            <p:spPr>
              <a:xfrm>
                <a:off x="3503605" y="4899612"/>
                <a:ext cx="2086705" cy="695985"/>
              </a:xfrm>
              <a:prstGeom prst="rect">
                <a:avLst/>
              </a:prstGeom>
              <a:solidFill>
                <a:srgbClr val="6E6E6E"/>
              </a:solidFill>
              <a:ln w="2540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52375" tIns="76167" rIns="152375" bIns="76167" anchor="ctr" anchorCtr="0">
                <a:noAutofit/>
              </a:bodyPr>
              <a:lstStyle/>
              <a:p>
                <a:pPr algn="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Context</a:t>
                </a:r>
                <a:endParaRPr/>
              </a:p>
            </p:txBody>
          </p:sp>
          <p:pic>
            <p:nvPicPr>
              <p:cNvPr id="269" name="Google Shape;269;p8" descr="Repeat"/>
              <p:cNvPicPr preferRelativeResize="0"/>
              <p:nvPr/>
            </p:nvPicPr>
            <p:blipFill rotWithShape="1">
              <a:blip r:embed="rId3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08156" y="5091741"/>
                <a:ext cx="311726" cy="31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70" name="Google Shape;270;p8"/>
          <p:cNvCxnSpPr>
            <a:endCxn id="261" idx="1"/>
          </p:cNvCxnSpPr>
          <p:nvPr/>
        </p:nvCxnSpPr>
        <p:spPr>
          <a:xfrm>
            <a:off x="6292963" y="6529778"/>
            <a:ext cx="128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8"/>
          <p:cNvSpPr/>
          <p:nvPr/>
        </p:nvSpPr>
        <p:spPr>
          <a:xfrm>
            <a:off x="4629841" y="6411750"/>
            <a:ext cx="629005" cy="287697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3739951" y="6411750"/>
            <a:ext cx="629005" cy="287697"/>
          </a:xfrm>
          <a:prstGeom prst="rect">
            <a:avLst/>
          </a:prstGeom>
          <a:solidFill>
            <a:srgbClr val="4A4A4A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4629841" y="6699447"/>
            <a:ext cx="629005" cy="287697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/>
          <p:nvPr/>
        </p:nvSpPr>
        <p:spPr>
          <a:xfrm>
            <a:off x="5519731" y="6411750"/>
            <a:ext cx="629005" cy="287697"/>
          </a:xfrm>
          <a:prstGeom prst="rect">
            <a:avLst/>
          </a:prstGeom>
          <a:solidFill>
            <a:srgbClr val="4A4A4A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2850059" y="6411750"/>
            <a:ext cx="629005" cy="287697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2850058" y="6699447"/>
            <a:ext cx="629005" cy="287697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2850056" y="6987143"/>
            <a:ext cx="629005" cy="287697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2850054" y="7274840"/>
            <a:ext cx="629005" cy="287697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"/>
          <p:cNvSpPr txBox="1"/>
          <p:nvPr/>
        </p:nvSpPr>
        <p:spPr>
          <a:xfrm>
            <a:off x="4594531" y="5032537"/>
            <a:ext cx="2473115" cy="47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Batch-1 Request</a:t>
            </a:r>
            <a:endParaRPr/>
          </a:p>
        </p:txBody>
      </p:sp>
      <p:sp>
        <p:nvSpPr>
          <p:cNvPr id="280" name="Google Shape;280;p8"/>
          <p:cNvSpPr txBox="1"/>
          <p:nvPr/>
        </p:nvSpPr>
        <p:spPr>
          <a:xfrm>
            <a:off x="1506473" y="5381062"/>
            <a:ext cx="2473115" cy="47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Batch-4 Request</a:t>
            </a:r>
            <a:endParaRPr/>
          </a:p>
        </p:txBody>
      </p:sp>
      <p:cxnSp>
        <p:nvCxnSpPr>
          <p:cNvPr id="281" name="Google Shape;281;p8"/>
          <p:cNvCxnSpPr>
            <a:stCxn id="279" idx="2"/>
          </p:cNvCxnSpPr>
          <p:nvPr/>
        </p:nvCxnSpPr>
        <p:spPr>
          <a:xfrm flipH="1">
            <a:off x="5831087" y="5509460"/>
            <a:ext cx="2" cy="76656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8"/>
          <p:cNvCxnSpPr>
            <a:stCxn id="280" idx="2"/>
          </p:cNvCxnSpPr>
          <p:nvPr/>
        </p:nvCxnSpPr>
        <p:spPr>
          <a:xfrm>
            <a:off x="2743031" y="5857985"/>
            <a:ext cx="272499" cy="41756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8"/>
          <p:cNvSpPr/>
          <p:nvPr/>
        </p:nvSpPr>
        <p:spPr>
          <a:xfrm>
            <a:off x="7067645" y="2872527"/>
            <a:ext cx="9713883" cy="6388478"/>
          </a:xfrm>
          <a:prstGeom prst="rect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67">
                <a:solidFill>
                  <a:schemeClr val="dk2"/>
                </a:solidFill>
              </a:rPr>
              <a:t>Triton</a:t>
            </a:r>
            <a:r>
              <a:rPr lang="en-US" sz="26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Inference Server</a:t>
            </a:r>
            <a:endParaRPr/>
          </a:p>
        </p:txBody>
      </p:sp>
      <p:sp>
        <p:nvSpPr>
          <p:cNvPr id="3" name="Google Shape;301;p9">
            <a:extLst>
              <a:ext uri="{FF2B5EF4-FFF2-40B4-BE49-F238E27FC236}">
                <a16:creationId xmlns:a16="http://schemas.microsoft.com/office/drawing/2014/main" id="{5D9D4263-9233-0D45-002D-3D4A4C23D7A2}"/>
              </a:ext>
            </a:extLst>
          </p:cNvPr>
          <p:cNvSpPr/>
          <p:nvPr/>
        </p:nvSpPr>
        <p:spPr>
          <a:xfrm>
            <a:off x="11657182" y="6533953"/>
            <a:ext cx="629005" cy="287697"/>
          </a:xfrm>
          <a:prstGeom prst="rect">
            <a:avLst/>
          </a:prstGeom>
          <a:solidFill>
            <a:srgbClr val="4A4A4A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302;p9">
            <a:extLst>
              <a:ext uri="{FF2B5EF4-FFF2-40B4-BE49-F238E27FC236}">
                <a16:creationId xmlns:a16="http://schemas.microsoft.com/office/drawing/2014/main" id="{B37622FC-BC3A-CDD8-86BA-C7E169AE7316}"/>
              </a:ext>
            </a:extLst>
          </p:cNvPr>
          <p:cNvGrpSpPr/>
          <p:nvPr/>
        </p:nvGrpSpPr>
        <p:grpSpPr>
          <a:xfrm>
            <a:off x="11657182" y="5958560"/>
            <a:ext cx="629005" cy="575393"/>
            <a:chOff x="2777904" y="3696048"/>
            <a:chExt cx="377403" cy="345236"/>
          </a:xfrm>
        </p:grpSpPr>
        <p:sp>
          <p:nvSpPr>
            <p:cNvPr id="5" name="Google Shape;303;p9">
              <a:extLst>
                <a:ext uri="{FF2B5EF4-FFF2-40B4-BE49-F238E27FC236}">
                  <a16:creationId xmlns:a16="http://schemas.microsoft.com/office/drawing/2014/main" id="{69F2E6AC-1170-6056-E0B1-14BA2CCCBAF0}"/>
                </a:ext>
              </a:extLst>
            </p:cNvPr>
            <p:cNvSpPr/>
            <p:nvPr/>
          </p:nvSpPr>
          <p:spPr>
            <a:xfrm>
              <a:off x="2777904" y="3696048"/>
              <a:ext cx="377403" cy="172618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2375" tIns="76167" rIns="152375" bIns="761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304;p9">
              <a:extLst>
                <a:ext uri="{FF2B5EF4-FFF2-40B4-BE49-F238E27FC236}">
                  <a16:creationId xmlns:a16="http://schemas.microsoft.com/office/drawing/2014/main" id="{D6EA0D7D-E1E9-FF3C-C105-979F8C08C3D1}"/>
                </a:ext>
              </a:extLst>
            </p:cNvPr>
            <p:cNvSpPr/>
            <p:nvPr/>
          </p:nvSpPr>
          <p:spPr>
            <a:xfrm>
              <a:off x="2777904" y="3868666"/>
              <a:ext cx="377403" cy="172618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2375" tIns="76167" rIns="152375" bIns="761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305;p9">
            <a:extLst>
              <a:ext uri="{FF2B5EF4-FFF2-40B4-BE49-F238E27FC236}">
                <a16:creationId xmlns:a16="http://schemas.microsoft.com/office/drawing/2014/main" id="{F55E7656-120D-BABC-706D-704E2919F0B6}"/>
              </a:ext>
            </a:extLst>
          </p:cNvPr>
          <p:cNvSpPr/>
          <p:nvPr/>
        </p:nvSpPr>
        <p:spPr>
          <a:xfrm>
            <a:off x="11657182" y="5688507"/>
            <a:ext cx="629005" cy="287697"/>
          </a:xfrm>
          <a:prstGeom prst="rect">
            <a:avLst/>
          </a:prstGeom>
          <a:solidFill>
            <a:srgbClr val="4A4A4A"/>
          </a:solidFill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306;p9">
            <a:extLst>
              <a:ext uri="{FF2B5EF4-FFF2-40B4-BE49-F238E27FC236}">
                <a16:creationId xmlns:a16="http://schemas.microsoft.com/office/drawing/2014/main" id="{DEAA7BB4-1320-EA81-3DAE-A6C801C441BC}"/>
              </a:ext>
            </a:extLst>
          </p:cNvPr>
          <p:cNvGrpSpPr/>
          <p:nvPr/>
        </p:nvGrpSpPr>
        <p:grpSpPr>
          <a:xfrm>
            <a:off x="11657174" y="6933308"/>
            <a:ext cx="629010" cy="1150787"/>
            <a:chOff x="1710032" y="3696048"/>
            <a:chExt cx="377406" cy="690472"/>
          </a:xfrm>
        </p:grpSpPr>
        <p:sp>
          <p:nvSpPr>
            <p:cNvPr id="9" name="Google Shape;307;p9">
              <a:extLst>
                <a:ext uri="{FF2B5EF4-FFF2-40B4-BE49-F238E27FC236}">
                  <a16:creationId xmlns:a16="http://schemas.microsoft.com/office/drawing/2014/main" id="{058C6E37-316C-5331-B860-89C7904F3A5E}"/>
                </a:ext>
              </a:extLst>
            </p:cNvPr>
            <p:cNvSpPr/>
            <p:nvPr/>
          </p:nvSpPr>
          <p:spPr>
            <a:xfrm>
              <a:off x="1710035" y="3696048"/>
              <a:ext cx="377403" cy="172618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2375" tIns="76167" rIns="152375" bIns="761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08;p9">
              <a:extLst>
                <a:ext uri="{FF2B5EF4-FFF2-40B4-BE49-F238E27FC236}">
                  <a16:creationId xmlns:a16="http://schemas.microsoft.com/office/drawing/2014/main" id="{65C741C7-F950-A993-6CEE-47E056EAF81E}"/>
                </a:ext>
              </a:extLst>
            </p:cNvPr>
            <p:cNvSpPr/>
            <p:nvPr/>
          </p:nvSpPr>
          <p:spPr>
            <a:xfrm>
              <a:off x="1710034" y="3868666"/>
              <a:ext cx="377403" cy="172618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2375" tIns="76167" rIns="152375" bIns="761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09;p9">
              <a:extLst>
                <a:ext uri="{FF2B5EF4-FFF2-40B4-BE49-F238E27FC236}">
                  <a16:creationId xmlns:a16="http://schemas.microsoft.com/office/drawing/2014/main" id="{2AA831B7-99D8-A25A-EAB1-4F4420E52A3C}"/>
                </a:ext>
              </a:extLst>
            </p:cNvPr>
            <p:cNvSpPr/>
            <p:nvPr/>
          </p:nvSpPr>
          <p:spPr>
            <a:xfrm>
              <a:off x="1710033" y="4041284"/>
              <a:ext cx="377403" cy="172618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2375" tIns="76167" rIns="152375" bIns="761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10;p9">
              <a:extLst>
                <a:ext uri="{FF2B5EF4-FFF2-40B4-BE49-F238E27FC236}">
                  <a16:creationId xmlns:a16="http://schemas.microsoft.com/office/drawing/2014/main" id="{F28372BA-EABD-64A4-74AB-13A41FDB2B24}"/>
                </a:ext>
              </a:extLst>
            </p:cNvPr>
            <p:cNvSpPr/>
            <p:nvPr/>
          </p:nvSpPr>
          <p:spPr>
            <a:xfrm>
              <a:off x="1710032" y="4213902"/>
              <a:ext cx="377403" cy="172618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2375" tIns="76167" rIns="152375" bIns="761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2956DE6A-D366-BCF7-EDE2-DE7150B2F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78" y="122294"/>
            <a:ext cx="1744476" cy="9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ED9ABB-3DDE-5FE1-E2F3-9327875520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85"/>
          <a:stretch/>
        </p:blipFill>
        <p:spPr>
          <a:xfrm>
            <a:off x="11295798" y="8668725"/>
            <a:ext cx="4515968" cy="1407547"/>
          </a:xfrm>
          <a:prstGeom prst="rect">
            <a:avLst/>
          </a:prstGeom>
          <a:ln>
            <a:solidFill>
              <a:srgbClr val="76B900"/>
            </a:solidFill>
          </a:ln>
        </p:spPr>
      </p:pic>
    </p:spTree>
    <p:extLst>
      <p:ext uri="{BB962C8B-B14F-4D97-AF65-F5344CB8AC3E}">
        <p14:creationId xmlns:p14="http://schemas.microsoft.com/office/powerpoint/2010/main" val="408656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Triton Inference Server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77EB4E-6D51-248A-50A1-A009D3B87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Streaming inference requests</a:t>
            </a:r>
            <a:endParaRPr lang="en-GB"/>
          </a:p>
        </p:txBody>
      </p:sp>
      <p:sp>
        <p:nvSpPr>
          <p:cNvPr id="722" name="Google Shape;722;p23"/>
          <p:cNvSpPr txBox="1"/>
          <p:nvPr/>
        </p:nvSpPr>
        <p:spPr>
          <a:xfrm>
            <a:off x="541254" y="3985566"/>
            <a:ext cx="5348863" cy="3952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33" tIns="182833" rIns="182833" bIns="182833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en-US" sz="280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Streaming API</a:t>
            </a:r>
            <a:endParaRPr sz="2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018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endParaRPr sz="24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 the correlation ID, the audio requests are sent to the appropriate batch slot in the sequence batcher*</a:t>
            </a:r>
            <a:endParaRPr sz="1400">
              <a:solidFill>
                <a:schemeClr val="bg1"/>
              </a:solidFill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40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24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3" name="Google Shape;723;p23"/>
          <p:cNvSpPr txBox="1"/>
          <p:nvPr/>
        </p:nvSpPr>
        <p:spPr>
          <a:xfrm>
            <a:off x="514979" y="8756625"/>
            <a:ext cx="3859425" cy="84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67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*Correct order of requests is assumed at entry into the endpoint</a:t>
            </a:r>
            <a:endParaRPr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67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Note: Corr = Correlation ID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E64F-D729-6875-4F84-0F84CEB01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308" y="2568868"/>
            <a:ext cx="10218392" cy="6611013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265EA39-76FC-8F07-046E-C27E5B38A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78" y="122294"/>
            <a:ext cx="1744476" cy="9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743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Triton Inference Server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1ABFE-8E77-52FA-BE67-5CE1D5648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Model </a:t>
            </a:r>
            <a:r>
              <a:rPr lang="en-US" err="1"/>
              <a:t>ensembling</a:t>
            </a:r>
            <a:endParaRPr lang="en-GB"/>
          </a:p>
        </p:txBody>
      </p:sp>
      <p:pic>
        <p:nvPicPr>
          <p:cNvPr id="742" name="Google Shape;742;p24" descr="https://lh5.googleusercontent.com/6q5EsGUh5stXemV8bYzvXvdQ9wIwQ6aDa3P0b8g45AM7Kx4tkiICoAXcQ8XofGzpLyGjEFNsLr0rBinHWeifFm7t4aYa8I1Y30-P2rQn4ailPa9NdJrTUhHQfBs4vWkzHWBXI2slTyk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3730" y="2213929"/>
            <a:ext cx="6336837" cy="7477743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3" name="Google Shape;743;p24"/>
          <p:cNvSpPr/>
          <p:nvPr/>
        </p:nvSpPr>
        <p:spPr>
          <a:xfrm>
            <a:off x="610841" y="3659898"/>
            <a:ext cx="9144000" cy="458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marL="476260" indent="-47626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Pipeline of one or more models and the connection of input and output tensors between those models</a:t>
            </a:r>
            <a:endParaRPr sz="1400"/>
          </a:p>
          <a:p>
            <a:pPr marL="476260" indent="-47626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en-US"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76260" indent="-47626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 for model stitching or data flow of multiple models such as data preprocessing → inference → data post-processing</a:t>
            </a:r>
            <a:endParaRPr sz="1400"/>
          </a:p>
          <a:p>
            <a:pPr marL="476260" indent="-47626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en-US"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76260" indent="-47626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Collects the output tensors in each step, provides them as input tensors for other steps according to the specification</a:t>
            </a:r>
            <a:endParaRPr sz="1400"/>
          </a:p>
          <a:p>
            <a:pPr marL="476260" indent="-47626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en-US"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76260" indent="-47626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Ensemble models will inherit the characteristics of the models involved, so the meta-data in the request header must comply with the models within the ensemble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56D0B-23E4-E1A7-EABC-549DB5078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78" y="122294"/>
            <a:ext cx="1744476" cy="9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167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e5f8a1850c_2_7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Triton Inference Server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6EC3A-F132-704E-CC2D-D48733129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Model analyzer</a:t>
            </a:r>
            <a:endParaRPr lang="en-GB"/>
          </a:p>
        </p:txBody>
      </p:sp>
      <p:sp>
        <p:nvSpPr>
          <p:cNvPr id="2629" name="Google Shape;2629;ge5f8a1850c_2_729"/>
          <p:cNvSpPr txBox="1"/>
          <p:nvPr/>
        </p:nvSpPr>
        <p:spPr>
          <a:xfrm>
            <a:off x="830599" y="2394742"/>
            <a:ext cx="9298685" cy="721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25" rIns="152375" bIns="7612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Tool to automatically identify optimal model configurations to maximize performance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08010" indent="-457209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AutoNum type="arabicPeriod"/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Specify constraints on performance results, latency and throughput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9" indent="-304806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</a:pP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08010" indent="-457209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AutoNum type="arabicPeriod"/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 Analyzer automatically sweeps through different configurations (batch sizes, model instances, etc.)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9" indent="-304806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</a:pP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08010" indent="-457209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AutoNum type="arabicPeriod"/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Finds the best configuration for optimal performance under constraints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9" indent="-304806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</a:pP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08010" indent="-457209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AutoNum type="arabicPeriod"/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Analyze results through reports and charts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30" name="Google Shape;2630;ge5f8a1850c_2_7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121" y="2394742"/>
            <a:ext cx="6787119" cy="5799416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31" name="Google Shape;2631;ge5f8a1850c_2_729"/>
          <p:cNvSpPr txBox="1"/>
          <p:nvPr/>
        </p:nvSpPr>
        <p:spPr>
          <a:xfrm>
            <a:off x="0" y="9613752"/>
            <a:ext cx="18288000" cy="8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33" tIns="182833" rIns="182833" bIns="182833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GitHub repo and docs: </a:t>
            </a:r>
            <a:r>
              <a:rPr lang="en-US" sz="2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https://github.com/triton-inference-server/model_analyzer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310BC-212E-7FAA-EC77-4E07FD113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78" y="122294"/>
            <a:ext cx="1744476" cy="9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e5f8a1850c_2_788"/>
          <p:cNvSpPr txBox="1"/>
          <p:nvPr/>
        </p:nvSpPr>
        <p:spPr>
          <a:xfrm>
            <a:off x="12325987" y="8166521"/>
            <a:ext cx="3013000" cy="37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33" tIns="91375" rIns="182833" bIns="91375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98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Kubeflow/KFServing</a:t>
            </a:r>
            <a:endParaRPr sz="1398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94" name="Google Shape;2694;ge5f8a1850c_2_788" descr="Image result for kubeflow logo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4943" y="7503517"/>
            <a:ext cx="69264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ge5f8a1850c_2_788" descr="Image result for prometheus logo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96671" y="7588167"/>
            <a:ext cx="648635" cy="537727"/>
          </a:xfrm>
          <a:prstGeom prst="rect">
            <a:avLst/>
          </a:prstGeom>
          <a:noFill/>
          <a:ln>
            <a:noFill/>
          </a:ln>
        </p:spPr>
      </p:pic>
      <p:sp>
        <p:nvSpPr>
          <p:cNvPr id="2696" name="Google Shape;2696;ge5f8a1850c_2_788"/>
          <p:cNvSpPr txBox="1"/>
          <p:nvPr/>
        </p:nvSpPr>
        <p:spPr>
          <a:xfrm>
            <a:off x="14153265" y="8266110"/>
            <a:ext cx="2741000" cy="19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98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Prometheus</a:t>
            </a:r>
            <a:endParaRPr sz="1398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7" name="Google Shape;2697;ge5f8a1850c_2_788"/>
          <p:cNvSpPr txBox="1"/>
          <p:nvPr/>
        </p:nvSpPr>
        <p:spPr>
          <a:xfrm>
            <a:off x="12286162" y="6883393"/>
            <a:ext cx="2874500" cy="36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98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GKE</a:t>
            </a:r>
            <a:endParaRPr/>
          </a:p>
        </p:txBody>
      </p:sp>
      <p:sp>
        <p:nvSpPr>
          <p:cNvPr id="2698" name="Google Shape;2698;ge5f8a1850c_2_788"/>
          <p:cNvSpPr txBox="1"/>
          <p:nvPr/>
        </p:nvSpPr>
        <p:spPr>
          <a:xfrm>
            <a:off x="15911873" y="5565850"/>
            <a:ext cx="2229000" cy="57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33" tIns="91375" rIns="182833" bIns="91375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98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Azure Machine Learning</a:t>
            </a:r>
            <a:endParaRPr sz="1398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9" name="Google Shape;2699;ge5f8a1850c_2_788"/>
          <p:cNvSpPr txBox="1"/>
          <p:nvPr/>
        </p:nvSpPr>
        <p:spPr>
          <a:xfrm>
            <a:off x="13797200" y="6846335"/>
            <a:ext cx="3184500" cy="57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33" tIns="91375" rIns="182833" bIns="91375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98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Vertex </a:t>
            </a:r>
            <a:br>
              <a:rPr lang="en-US" sz="1398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398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AI Custom Container</a:t>
            </a:r>
            <a:endParaRPr sz="1398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00" name="Google Shape;2700;ge5f8a1850c_2_788" descr="Image result for seldon logo 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97193" y="8858230"/>
            <a:ext cx="183288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ge5f8a1850c_2_788"/>
          <p:cNvSpPr txBox="1"/>
          <p:nvPr/>
        </p:nvSpPr>
        <p:spPr>
          <a:xfrm>
            <a:off x="13881138" y="5655048"/>
            <a:ext cx="3013000" cy="36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98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Azure AKS</a:t>
            </a:r>
            <a:endParaRPr/>
          </a:p>
        </p:txBody>
      </p:sp>
      <p:sp>
        <p:nvSpPr>
          <p:cNvPr id="2702" name="Google Shape;2702;ge5f8a1850c_2_788"/>
          <p:cNvSpPr txBox="1"/>
          <p:nvPr/>
        </p:nvSpPr>
        <p:spPr>
          <a:xfrm>
            <a:off x="12756505" y="3066444"/>
            <a:ext cx="5534500" cy="4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 Integrations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2703" name="Google Shape;2703;ge5f8a1850c_2_7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27565" y="4870605"/>
            <a:ext cx="192024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ge5f8a1850c_2_7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612842" y="4765818"/>
            <a:ext cx="757122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ge5f8a1850c_2_78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151528" y="7623208"/>
            <a:ext cx="1883438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ge5f8a1850c_2_78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353488" y="608340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ge5f8a1850c_2_78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87437" y="4881915"/>
            <a:ext cx="7874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ge5f8a1850c_2_788"/>
          <p:cNvSpPr txBox="1"/>
          <p:nvPr/>
        </p:nvSpPr>
        <p:spPr>
          <a:xfrm>
            <a:off x="12366653" y="5655048"/>
            <a:ext cx="3013000" cy="36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98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Amazon EKS</a:t>
            </a:r>
            <a:endParaRPr/>
          </a:p>
        </p:txBody>
      </p:sp>
      <p:pic>
        <p:nvPicPr>
          <p:cNvPr id="2709" name="Google Shape;2709;ge5f8a1850c_2_788" descr="GitHub - allegroai/clearml: ClearML - Auto-Magical Suite of tools to  streamline your ML workflow. Experiment Manager, ML-Ops and Data-Management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612842" y="6474497"/>
            <a:ext cx="1280160" cy="640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0" name="Google Shape;2710;ge5f8a1850c_2_788"/>
          <p:cNvGrpSpPr/>
          <p:nvPr/>
        </p:nvGrpSpPr>
        <p:grpSpPr>
          <a:xfrm>
            <a:off x="6189699" y="2944815"/>
            <a:ext cx="5908603" cy="5971742"/>
            <a:chOff x="3376987" y="1385889"/>
            <a:chExt cx="3545162" cy="3583045"/>
          </a:xfrm>
        </p:grpSpPr>
        <p:grpSp>
          <p:nvGrpSpPr>
            <p:cNvPr id="2711" name="Google Shape;2711;ge5f8a1850c_2_788"/>
            <p:cNvGrpSpPr/>
            <p:nvPr/>
          </p:nvGrpSpPr>
          <p:grpSpPr>
            <a:xfrm>
              <a:off x="5621872" y="2906755"/>
              <a:ext cx="1300277" cy="1962460"/>
              <a:chOff x="5765647" y="2906755"/>
              <a:chExt cx="1300277" cy="1962460"/>
            </a:xfrm>
          </p:grpSpPr>
          <p:pic>
            <p:nvPicPr>
              <p:cNvPr id="2712" name="Google Shape;2712;ge5f8a1850c_2_78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961112" y="2906755"/>
                <a:ext cx="909347" cy="1645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3" name="Google Shape;2713;ge5f8a1850c_2_788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765647" y="4342090"/>
                <a:ext cx="1300277" cy="2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4" name="Google Shape;2714;ge5f8a1850c_2_788" descr="SPIL/Foxconn Share Swap Rejected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6129101" y="3575794"/>
                <a:ext cx="573368" cy="3840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15" name="Google Shape;2715;ge5f8a1850c_2_788"/>
              <p:cNvSpPr txBox="1"/>
              <p:nvPr/>
            </p:nvSpPr>
            <p:spPr>
              <a:xfrm>
                <a:off x="5927886" y="3110054"/>
                <a:ext cx="975799" cy="391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2375" tIns="76167" rIns="152375" bIns="76167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Image Classification &amp; Recommendation</a:t>
                </a:r>
                <a:endParaRPr/>
              </a:p>
            </p:txBody>
          </p:sp>
          <p:sp>
            <p:nvSpPr>
              <p:cNvPr id="2716" name="Google Shape;2716;ge5f8a1850c_2_788"/>
              <p:cNvSpPr txBox="1"/>
              <p:nvPr/>
            </p:nvSpPr>
            <p:spPr>
              <a:xfrm>
                <a:off x="5931648" y="4677202"/>
                <a:ext cx="968275" cy="192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2375" tIns="76167" rIns="152375" bIns="76167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Package Analytics</a:t>
                </a:r>
                <a:endParaRPr/>
              </a:p>
            </p:txBody>
          </p:sp>
          <p:sp>
            <p:nvSpPr>
              <p:cNvPr id="2717" name="Google Shape;2717;ge5f8a1850c_2_788"/>
              <p:cNvSpPr txBox="1"/>
              <p:nvPr/>
            </p:nvSpPr>
            <p:spPr>
              <a:xfrm>
                <a:off x="5931648" y="4001289"/>
                <a:ext cx="968275" cy="192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2375" tIns="76167" rIns="152375" bIns="76167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Defect Detection</a:t>
                </a:r>
                <a:endParaRPr/>
              </a:p>
            </p:txBody>
          </p:sp>
        </p:grpSp>
        <p:grpSp>
          <p:nvGrpSpPr>
            <p:cNvPr id="2718" name="Google Shape;2718;ge5f8a1850c_2_788"/>
            <p:cNvGrpSpPr/>
            <p:nvPr/>
          </p:nvGrpSpPr>
          <p:grpSpPr>
            <a:xfrm>
              <a:off x="3376987" y="2769595"/>
              <a:ext cx="1004750" cy="2099620"/>
              <a:chOff x="3520762" y="2769595"/>
              <a:chExt cx="1004750" cy="2099620"/>
            </a:xfrm>
          </p:grpSpPr>
          <p:pic>
            <p:nvPicPr>
              <p:cNvPr id="2719" name="Google Shape;2719;ge5f8a1850c_2_788" descr="Office 365 - Santa Monica College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3546311" y="3658090"/>
                <a:ext cx="953652" cy="2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0" name="Google Shape;2720;ge5f8a1850c_2_788" descr="American Express - Wikipedia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3803309" y="2769595"/>
                <a:ext cx="439656" cy="4389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1" name="Google Shape;2721;ge5f8a1850c_2_788" descr="Tencent Logo transparent PNG - StickPNG"/>
              <p:cNvPicPr preferRelativeResize="0"/>
              <p:nvPr/>
            </p:nvPicPr>
            <p:blipFill rotWithShape="1">
              <a:blip r:embed="rId17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80004" y="4232362"/>
                <a:ext cx="886267" cy="4389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22" name="Google Shape;2722;ge5f8a1850c_2_788"/>
              <p:cNvSpPr txBox="1"/>
              <p:nvPr/>
            </p:nvSpPr>
            <p:spPr>
              <a:xfrm>
                <a:off x="3639089" y="3190567"/>
                <a:ext cx="768096" cy="291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2375" tIns="76167" rIns="152375" bIns="76167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Fraud Detection</a:t>
                </a:r>
                <a:endParaRPr/>
              </a:p>
            </p:txBody>
          </p:sp>
          <p:sp>
            <p:nvSpPr>
              <p:cNvPr id="2723" name="Google Shape;2723;ge5f8a1850c_2_788"/>
              <p:cNvSpPr txBox="1"/>
              <p:nvPr/>
            </p:nvSpPr>
            <p:spPr>
              <a:xfrm>
                <a:off x="3539000" y="4001289"/>
                <a:ext cx="968275" cy="192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2375" tIns="76167" rIns="152375" bIns="76167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Grammar Check</a:t>
                </a:r>
                <a:endParaRPr/>
              </a:p>
            </p:txBody>
          </p:sp>
          <p:sp>
            <p:nvSpPr>
              <p:cNvPr id="2724" name="Google Shape;2724;ge5f8a1850c_2_788"/>
              <p:cNvSpPr txBox="1"/>
              <p:nvPr/>
            </p:nvSpPr>
            <p:spPr>
              <a:xfrm>
                <a:off x="3520762" y="4677202"/>
                <a:ext cx="1004750" cy="192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2375" tIns="76167" rIns="152375" bIns="76167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Video Content Audit</a:t>
                </a:r>
                <a:endParaRPr/>
              </a:p>
            </p:txBody>
          </p:sp>
        </p:grpSp>
        <p:grpSp>
          <p:nvGrpSpPr>
            <p:cNvPr id="2725" name="Google Shape;2725;ge5f8a1850c_2_788"/>
            <p:cNvGrpSpPr/>
            <p:nvPr/>
          </p:nvGrpSpPr>
          <p:grpSpPr>
            <a:xfrm>
              <a:off x="4490837" y="2769595"/>
              <a:ext cx="1021935" cy="2199339"/>
              <a:chOff x="4558595" y="2769595"/>
              <a:chExt cx="1021935" cy="2199339"/>
            </a:xfrm>
          </p:grpSpPr>
          <p:pic>
            <p:nvPicPr>
              <p:cNvPr id="2726" name="Google Shape;2726;ge5f8a1850c_2_788" descr="Ant Group — The Information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4605430" y="2769595"/>
                <a:ext cx="928265" cy="4389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7" name="Google Shape;2727;ge5f8a1850c_2_788" descr="TRACXPOINT - Crunchbase Company Profile &amp; Funding"/>
              <p:cNvPicPr preferRelativeResize="0"/>
              <p:nvPr/>
            </p:nvPicPr>
            <p:blipFill rotWithShape="1">
              <a:blip r:embed="rId19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7229" b="37064"/>
              <a:stretch/>
            </p:blipFill>
            <p:spPr>
              <a:xfrm>
                <a:off x="4558595" y="4298410"/>
                <a:ext cx="1021935" cy="2627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8" name="Google Shape;2728;ge5f8a1850c_2_788" descr="Pinterest logo PNG Image | Free Download | Pinterest logo png, Pinterest  logo, Pinterest png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4795242" y="3493498"/>
                <a:ext cx="548640" cy="5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29" name="Google Shape;2729;ge5f8a1850c_2_788"/>
              <p:cNvSpPr txBox="1"/>
              <p:nvPr/>
            </p:nvSpPr>
            <p:spPr>
              <a:xfrm>
                <a:off x="4647447" y="3190567"/>
                <a:ext cx="844231" cy="291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2375" tIns="76167" rIns="152375" bIns="76167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Fraud Detection*</a:t>
                </a:r>
                <a:endParaRPr/>
              </a:p>
            </p:txBody>
          </p:sp>
          <p:sp>
            <p:nvSpPr>
              <p:cNvPr id="2730" name="Google Shape;2730;ge5f8a1850c_2_788"/>
              <p:cNvSpPr txBox="1"/>
              <p:nvPr/>
            </p:nvSpPr>
            <p:spPr>
              <a:xfrm>
                <a:off x="4567187" y="4677202"/>
                <a:ext cx="1004750" cy="291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2375" tIns="76167" rIns="152375" bIns="76167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Product Identification</a:t>
                </a:r>
                <a:endParaRPr/>
              </a:p>
            </p:txBody>
          </p:sp>
          <p:sp>
            <p:nvSpPr>
              <p:cNvPr id="2731" name="Google Shape;2731;ge5f8a1850c_2_788"/>
              <p:cNvSpPr txBox="1"/>
              <p:nvPr/>
            </p:nvSpPr>
            <p:spPr>
              <a:xfrm>
                <a:off x="4567187" y="4001289"/>
                <a:ext cx="1004750" cy="291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2375" tIns="76167" rIns="152375" bIns="76167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Image Segmentation</a:t>
                </a:r>
                <a:endParaRPr/>
              </a:p>
            </p:txBody>
          </p:sp>
        </p:grpSp>
        <p:sp>
          <p:nvSpPr>
            <p:cNvPr id="2732" name="Google Shape;2732;ge5f8a1850c_2_788"/>
            <p:cNvSpPr txBox="1"/>
            <p:nvPr/>
          </p:nvSpPr>
          <p:spPr>
            <a:xfrm>
              <a:off x="3876388" y="1385889"/>
              <a:ext cx="2418000" cy="491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375" tIns="76167" rIns="152375" bIns="76167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Publicly Referenceable</a:t>
              </a:r>
              <a:endParaRPr/>
            </a:p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Success Stories</a:t>
              </a:r>
              <a:endPara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733" name="Google Shape;2733;ge5f8a1850c_2_788"/>
            <p:cNvCxnSpPr/>
            <p:nvPr/>
          </p:nvCxnSpPr>
          <p:spPr>
            <a:xfrm>
              <a:off x="4262433" y="1918235"/>
              <a:ext cx="1645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2734" name="Google Shape;2734;ge5f8a1850c_2_788"/>
          <p:cNvCxnSpPr/>
          <p:nvPr/>
        </p:nvCxnSpPr>
        <p:spPr>
          <a:xfrm>
            <a:off x="14207842" y="3759290"/>
            <a:ext cx="2743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5" name="Google Shape;2735;ge5f8a1850c_2_78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Triton Inference Server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0D4342-BCB8-8EBE-5785-E9E4933F9F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Broad use cases and integrations</a:t>
            </a:r>
            <a:endParaRPr lang="en-GB"/>
          </a:p>
        </p:txBody>
      </p:sp>
      <p:sp>
        <p:nvSpPr>
          <p:cNvPr id="2736" name="Google Shape;2736;ge5f8a1850c_2_788"/>
          <p:cNvSpPr txBox="1"/>
          <p:nvPr/>
        </p:nvSpPr>
        <p:spPr>
          <a:xfrm>
            <a:off x="830580" y="1813562"/>
            <a:ext cx="16626840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800"/>
            </a:pPr>
            <a:endParaRPr sz="300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37" name="Google Shape;2737;ge5f8a1850c_2_788" descr="Cloud Computing Services | Google Clou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4846846" y="6036206"/>
            <a:ext cx="1062502" cy="916915"/>
          </a:xfrm>
          <a:prstGeom prst="rect">
            <a:avLst/>
          </a:prstGeom>
          <a:noFill/>
          <a:ln>
            <a:noFill/>
          </a:ln>
        </p:spPr>
      </p:pic>
      <p:sp>
        <p:nvSpPr>
          <p:cNvPr id="2738" name="Google Shape;2738;ge5f8a1850c_2_788"/>
          <p:cNvSpPr txBox="1"/>
          <p:nvPr/>
        </p:nvSpPr>
        <p:spPr>
          <a:xfrm>
            <a:off x="830581" y="3009834"/>
            <a:ext cx="4029948" cy="4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Adoption</a:t>
            </a:r>
            <a:endParaRPr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39" name="Google Shape;2739;ge5f8a1850c_2_788"/>
          <p:cNvCxnSpPr/>
          <p:nvPr/>
        </p:nvCxnSpPr>
        <p:spPr>
          <a:xfrm>
            <a:off x="1586157" y="3887720"/>
            <a:ext cx="2743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40" name="Google Shape;2740;ge5f8a1850c_2_78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0583" y="4090546"/>
            <a:ext cx="4874625" cy="547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Google Shape;2741;ge5f8a1850c_2_788"/>
          <p:cNvPicPr preferRelativeResize="0"/>
          <p:nvPr/>
        </p:nvPicPr>
        <p:blipFill>
          <a:blip r:embed="rId2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6894" y="8675711"/>
            <a:ext cx="2228998" cy="63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0656D1-6563-AB15-A6FB-205A59156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78" y="122294"/>
            <a:ext cx="1744476" cy="9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6" name="Google Shape;2316;g9f01d088fb_2_34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8434" y="3575161"/>
            <a:ext cx="51059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g9f01d088fb_2_344"/>
          <p:cNvSpPr txBox="1"/>
          <p:nvPr/>
        </p:nvSpPr>
        <p:spPr>
          <a:xfrm flipH="1">
            <a:off x="6624063" y="4741862"/>
            <a:ext cx="1767458" cy="6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Trained </a:t>
            </a:r>
            <a:endParaRPr sz="1333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Models</a:t>
            </a:r>
            <a:endParaRPr sz="1333"/>
          </a:p>
        </p:txBody>
      </p:sp>
      <p:cxnSp>
        <p:nvCxnSpPr>
          <p:cNvPr id="2318" name="Google Shape;2318;g9f01d088fb_2_344"/>
          <p:cNvCxnSpPr/>
          <p:nvPr/>
        </p:nvCxnSpPr>
        <p:spPr>
          <a:xfrm rot="10800000">
            <a:off x="8691998" y="4086851"/>
            <a:ext cx="22860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none" w="sm" len="sm"/>
          </a:ln>
        </p:spPr>
      </p:cxnSp>
      <p:pic>
        <p:nvPicPr>
          <p:cNvPr id="2319" name="Google Shape;2319;g9f01d088fb_2_34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46247" y="6644592"/>
            <a:ext cx="1219200" cy="1531382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g9f01d088fb_2_344"/>
          <p:cNvSpPr/>
          <p:nvPr/>
        </p:nvSpPr>
        <p:spPr>
          <a:xfrm>
            <a:off x="11438492" y="3176996"/>
            <a:ext cx="1524000" cy="15240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8" rIns="0" bIns="45708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Optimization</a:t>
            </a:r>
            <a:endParaRPr sz="1333"/>
          </a:p>
        </p:txBody>
      </p:sp>
      <p:sp>
        <p:nvSpPr>
          <p:cNvPr id="2321" name="Google Shape;2321;g9f01d088fb_2_344"/>
          <p:cNvSpPr txBox="1"/>
          <p:nvPr/>
        </p:nvSpPr>
        <p:spPr>
          <a:xfrm flipH="1">
            <a:off x="10829671" y="4822021"/>
            <a:ext cx="2957155" cy="93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Optimize For Multiple Constraints For High Perf. Inference</a:t>
            </a:r>
            <a:endParaRPr sz="1333"/>
          </a:p>
        </p:txBody>
      </p:sp>
      <p:sp>
        <p:nvSpPr>
          <p:cNvPr id="2322" name="Google Shape;2322;g9f01d088fb_2_344"/>
          <p:cNvSpPr/>
          <p:nvPr/>
        </p:nvSpPr>
        <p:spPr>
          <a:xfrm>
            <a:off x="6729518" y="6651971"/>
            <a:ext cx="1524000" cy="15240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7" tIns="45708" rIns="91417" bIns="45708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Inference Serving</a:t>
            </a:r>
            <a:endParaRPr sz="1333"/>
          </a:p>
        </p:txBody>
      </p:sp>
      <p:cxnSp>
        <p:nvCxnSpPr>
          <p:cNvPr id="2323" name="Google Shape;2323;g9f01d088fb_2_344"/>
          <p:cNvCxnSpPr/>
          <p:nvPr/>
        </p:nvCxnSpPr>
        <p:spPr>
          <a:xfrm rot="10800000">
            <a:off x="5632827" y="7017946"/>
            <a:ext cx="609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2324" name="Google Shape;2324;g9f01d088fb_2_344"/>
          <p:cNvCxnSpPr/>
          <p:nvPr/>
        </p:nvCxnSpPr>
        <p:spPr>
          <a:xfrm>
            <a:off x="5597118" y="7792339"/>
            <a:ext cx="609600" cy="2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none" w="sm" len="sm"/>
          </a:ln>
        </p:spPr>
      </p:cxnSp>
      <p:sp>
        <p:nvSpPr>
          <p:cNvPr id="2325" name="Google Shape;2325;g9f01d088fb_2_344"/>
          <p:cNvSpPr txBox="1"/>
          <p:nvPr/>
        </p:nvSpPr>
        <p:spPr>
          <a:xfrm flipH="1">
            <a:off x="3384046" y="7212759"/>
            <a:ext cx="1625235" cy="37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AI Application</a:t>
            </a:r>
            <a:endParaRPr sz="1333"/>
          </a:p>
        </p:txBody>
      </p:sp>
      <p:cxnSp>
        <p:nvCxnSpPr>
          <p:cNvPr id="2326" name="Google Shape;2326;g9f01d088fb_2_344"/>
          <p:cNvCxnSpPr/>
          <p:nvPr/>
        </p:nvCxnSpPr>
        <p:spPr>
          <a:xfrm rot="10800000">
            <a:off x="13275107" y="3938996"/>
            <a:ext cx="9144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7" name="Google Shape;2327;g9f01d088fb_2_344"/>
          <p:cNvCxnSpPr/>
          <p:nvPr/>
        </p:nvCxnSpPr>
        <p:spPr>
          <a:xfrm rot="10800000">
            <a:off x="14201213" y="3932240"/>
            <a:ext cx="0" cy="35052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8" name="Google Shape;2328;g9f01d088fb_2_344"/>
          <p:cNvCxnSpPr/>
          <p:nvPr/>
        </p:nvCxnSpPr>
        <p:spPr>
          <a:xfrm>
            <a:off x="13132998" y="7405390"/>
            <a:ext cx="1066800" cy="2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none" w="sm" len="sm"/>
          </a:ln>
        </p:spPr>
      </p:cxnSp>
      <p:sp>
        <p:nvSpPr>
          <p:cNvPr id="2329" name="Google Shape;2329;g9f01d088fb_2_344"/>
          <p:cNvSpPr txBox="1"/>
          <p:nvPr/>
        </p:nvSpPr>
        <p:spPr>
          <a:xfrm flipH="1">
            <a:off x="5089303" y="6472599"/>
            <a:ext cx="1625235" cy="37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 sz="1333"/>
          </a:p>
        </p:txBody>
      </p:sp>
      <p:sp>
        <p:nvSpPr>
          <p:cNvPr id="2330" name="Google Shape;2330;g9f01d088fb_2_344"/>
          <p:cNvSpPr txBox="1"/>
          <p:nvPr/>
        </p:nvSpPr>
        <p:spPr>
          <a:xfrm flipH="1">
            <a:off x="5122629" y="7265991"/>
            <a:ext cx="1625235" cy="37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Result</a:t>
            </a:r>
            <a:endParaRPr sz="1333"/>
          </a:p>
        </p:txBody>
      </p:sp>
      <p:cxnSp>
        <p:nvCxnSpPr>
          <p:cNvPr id="2331" name="Google Shape;2331;g9f01d088fb_2_344"/>
          <p:cNvCxnSpPr/>
          <p:nvPr/>
        </p:nvCxnSpPr>
        <p:spPr>
          <a:xfrm>
            <a:off x="8778167" y="7386865"/>
            <a:ext cx="2286000" cy="2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none" w="sm" len="sm"/>
          </a:ln>
        </p:spPr>
      </p:cxnSp>
      <p:sp>
        <p:nvSpPr>
          <p:cNvPr id="2332" name="Google Shape;2332;g9f01d088fb_2_344"/>
          <p:cNvSpPr txBox="1"/>
          <p:nvPr/>
        </p:nvSpPr>
        <p:spPr>
          <a:xfrm flipH="1">
            <a:off x="11354574" y="8166189"/>
            <a:ext cx="1784563" cy="6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Model </a:t>
            </a:r>
            <a:endParaRPr sz="1333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Store </a:t>
            </a:r>
            <a:endParaRPr sz="1333"/>
          </a:p>
        </p:txBody>
      </p:sp>
      <p:sp>
        <p:nvSpPr>
          <p:cNvPr id="2333" name="Google Shape;2333;g9f01d088fb_2_3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Deep Learning Inference Workflow</a:t>
            </a:r>
          </a:p>
        </p:txBody>
      </p:sp>
      <p:sp>
        <p:nvSpPr>
          <p:cNvPr id="2334" name="Google Shape;2334;g9f01d088fb_2_344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Two-part process implemented by multiple personas</a:t>
            </a:r>
          </a:p>
        </p:txBody>
      </p:sp>
      <p:sp>
        <p:nvSpPr>
          <p:cNvPr id="2335" name="Google Shape;2335;g9f01d088fb_2_344"/>
          <p:cNvSpPr txBox="1"/>
          <p:nvPr/>
        </p:nvSpPr>
        <p:spPr>
          <a:xfrm flipH="1">
            <a:off x="5731815" y="8309805"/>
            <a:ext cx="3583620" cy="93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33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Scaled Multi-framework Inference Serving For High Perf. &amp; Utilization On GPU/CPU</a:t>
            </a:r>
            <a:endParaRPr sz="1333"/>
          </a:p>
        </p:txBody>
      </p:sp>
      <p:pic>
        <p:nvPicPr>
          <p:cNvPr id="2336" name="Google Shape;2336;g9f01d088fb_2_344" descr="School boy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393" y="250088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g9f01d088fb_2_344" descr="Programmer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087" y="6481236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Google Shape;2338;g9f01d088fb_2_344" descr="Male profile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3833" y="5928278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g9f01d088fb_2_344"/>
          <p:cNvSpPr txBox="1"/>
          <p:nvPr/>
        </p:nvSpPr>
        <p:spPr>
          <a:xfrm>
            <a:off x="6729519" y="2225650"/>
            <a:ext cx="1538982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67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Scientist | ML Engineer</a:t>
            </a:r>
            <a:endParaRPr sz="1333"/>
          </a:p>
        </p:txBody>
      </p:sp>
      <p:sp>
        <p:nvSpPr>
          <p:cNvPr id="2340" name="Google Shape;2340;g9f01d088fb_2_344"/>
          <p:cNvSpPr txBox="1"/>
          <p:nvPr/>
        </p:nvSpPr>
        <p:spPr>
          <a:xfrm>
            <a:off x="6754134" y="5747759"/>
            <a:ext cx="153898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67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MLOps, DevOps</a:t>
            </a:r>
            <a:endParaRPr sz="1333"/>
          </a:p>
        </p:txBody>
      </p:sp>
      <p:sp>
        <p:nvSpPr>
          <p:cNvPr id="2341" name="Google Shape;2341;g9f01d088fb_2_344"/>
          <p:cNvSpPr txBox="1"/>
          <p:nvPr/>
        </p:nvSpPr>
        <p:spPr>
          <a:xfrm>
            <a:off x="3470299" y="6250677"/>
            <a:ext cx="153898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67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App Developer</a:t>
            </a:r>
            <a:endParaRPr sz="1333"/>
          </a:p>
        </p:txBody>
      </p:sp>
      <p:pic>
        <p:nvPicPr>
          <p:cNvPr id="2342" name="Google Shape;2342;g9f01d088fb_2_344" descr="Programmer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4273" y="240371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g9f01d088fb_2_344"/>
          <p:cNvSpPr txBox="1"/>
          <p:nvPr/>
        </p:nvSpPr>
        <p:spPr>
          <a:xfrm>
            <a:off x="11444514" y="2218122"/>
            <a:ext cx="153898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7" tIns="45708" rIns="91417" bIns="45708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67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ML Engineer</a:t>
            </a:r>
            <a:endParaRPr sz="1333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Riva</a:t>
            </a:r>
          </a:p>
        </p:txBody>
      </p:sp>
      <p:sp>
        <p:nvSpPr>
          <p:cNvPr id="508" name="Google Shape;508;p5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TensorRT</a:t>
            </a:r>
            <a:r>
              <a:rPr lang="en-US" dirty="0"/>
              <a:t> and Triton Inference Server</a:t>
            </a:r>
          </a:p>
        </p:txBody>
      </p:sp>
      <p:pic>
        <p:nvPicPr>
          <p:cNvPr id="533" name="Picture 532">
            <a:extLst>
              <a:ext uri="{FF2B5EF4-FFF2-40B4-BE49-F238E27FC236}">
                <a16:creationId xmlns:a16="http://schemas.microsoft.com/office/drawing/2014/main" id="{103FE1EB-1B92-0000-8949-17809C1E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592" y="3191256"/>
            <a:ext cx="5749175" cy="5187761"/>
          </a:xfrm>
          <a:prstGeom prst="rect">
            <a:avLst/>
          </a:prstGeom>
        </p:spPr>
      </p:pic>
      <p:pic>
        <p:nvPicPr>
          <p:cNvPr id="2108" name="Picture 2107">
            <a:extLst>
              <a:ext uri="{FF2B5EF4-FFF2-40B4-BE49-F238E27FC236}">
                <a16:creationId xmlns:a16="http://schemas.microsoft.com/office/drawing/2014/main" id="{25B52680-1536-1189-9C3F-348809073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718" y="3191256"/>
            <a:ext cx="5749175" cy="52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B6D21-699D-4C63-811D-4E003E3559AB}"/>
              </a:ext>
            </a:extLst>
          </p:cNvPr>
          <p:cNvSpPr txBox="1"/>
          <p:nvPr/>
        </p:nvSpPr>
        <p:spPr>
          <a:xfrm>
            <a:off x="9043291" y="1489055"/>
            <a:ext cx="8724009" cy="800219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GB" sz="3000" dirty="0">
                <a:solidFill>
                  <a:srgbClr val="000000"/>
                </a:solidFill>
                <a:latin typeface="NVIDIA Sans"/>
              </a:rPr>
              <a:t> </a:t>
            </a:r>
            <a:endParaRPr lang="en-US" sz="30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76B900"/>
                </a:solidFill>
                <a:latin typeface="NVIDIA Sans"/>
              </a:rPr>
              <a:t>Lecture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Model Accuracy, Meeting Application Requirements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The Right Implementation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Model Optimization Techniques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NVIDIA Sans"/>
              </a:rPr>
              <a:t>Beyond a Single Model</a:t>
            </a:r>
          </a:p>
          <a:p>
            <a:pPr marL="1332865" lvl="1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/>
                </a:solidFill>
                <a:latin typeface="NVIDIA Sans"/>
              </a:rPr>
              <a:t>Real-World Applications</a:t>
            </a:r>
          </a:p>
          <a:p>
            <a:pPr marL="761365" lvl="1" defTabSz="2286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00000"/>
              </a:solidFill>
              <a:latin typeface="NVIDIA Sans"/>
            </a:endParaRPr>
          </a:p>
          <a:p>
            <a:pPr defTabSz="2286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76B900"/>
                </a:solidFill>
                <a:latin typeface="NVIDIA Sans"/>
              </a:rPr>
              <a:t>Lab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Making Kubernetes GPU-Aware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First GPU-Accelerated Application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Monitoring Your GPUs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Deploying Riva</a:t>
            </a:r>
          </a:p>
          <a:p>
            <a:pPr marL="1332865" indent="-571500" defTabSz="2286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NVIDIA Sans"/>
              </a:rPr>
              <a:t>Using Riva</a:t>
            </a:r>
            <a:endParaRPr lang="en-US" sz="3600" dirty="0">
              <a:solidFill>
                <a:srgbClr val="000000"/>
              </a:solidFill>
              <a:latin typeface="NVIDI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DAFB4-6ED9-195A-C60D-E63EBD61C3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70338"/>
            <a:ext cx="4500563" cy="2347912"/>
          </a:xfrm>
        </p:spPr>
        <p:txBody>
          <a:bodyPr/>
          <a:lstStyle/>
          <a:p>
            <a:r>
              <a:rPr lang="en-GB"/>
              <a:t>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47F7-C8AC-B83A-7BAB-4C2DAC5F473B}"/>
              </a:ext>
            </a:extLst>
          </p:cNvPr>
          <p:cNvSpPr txBox="1"/>
          <p:nvPr/>
        </p:nvSpPr>
        <p:spPr>
          <a:xfrm>
            <a:off x="9144000" y="313976"/>
            <a:ext cx="562449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228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76B900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Deploy (Part 3)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F0C2B-6F43-2965-63A8-175EE089A55D}"/>
              </a:ext>
            </a:extLst>
          </p:cNvPr>
          <p:cNvSpPr/>
          <p:nvPr/>
        </p:nvSpPr>
        <p:spPr>
          <a:xfrm>
            <a:off x="9623597" y="5465135"/>
            <a:ext cx="7563395" cy="623777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 defTabSz="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err="1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9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g1d5b4ca8232_0_3378"/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6326625" y="43529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08" name="Google Shape;1008;g1d5b4ca8232_0_3378"/>
          <p:cNvGrpSpPr/>
          <p:nvPr/>
        </p:nvGrpSpPr>
        <p:grpSpPr>
          <a:xfrm>
            <a:off x="835968" y="3956128"/>
            <a:ext cx="16057268" cy="5061244"/>
            <a:chOff x="1203782" y="1930667"/>
            <a:chExt cx="10704845" cy="3374162"/>
          </a:xfrm>
        </p:grpSpPr>
        <p:sp>
          <p:nvSpPr>
            <p:cNvPr id="1009" name="Google Shape;1009;g1d5b4ca8232_0_3378"/>
            <p:cNvSpPr txBox="1"/>
            <p:nvPr/>
          </p:nvSpPr>
          <p:spPr>
            <a:xfrm>
              <a:off x="10419427" y="4917071"/>
              <a:ext cx="1489200" cy="387758"/>
            </a:xfrm>
            <a:prstGeom prst="rect">
              <a:avLst/>
            </a:prstGeom>
            <a:noFill/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900"/>
                </a:buClr>
                <a:buSzPts val="3200"/>
              </a:pPr>
              <a:r>
                <a:rPr lang="en-US" sz="1600" b="1" i="1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Application: N</a:t>
              </a:r>
              <a:endParaRPr sz="2100"/>
            </a:p>
            <a:p>
              <a:pPr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900"/>
                </a:buClr>
                <a:buSzPts val="3200"/>
              </a:pPr>
              <a:r>
                <a:rPr lang="en-US" sz="1600" b="1" i="1">
                  <a:solidFill>
                    <a:srgbClr val="76B9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Version: K</a:t>
              </a:r>
              <a:endParaRPr sz="1600" b="1" i="1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10" name="Google Shape;1010;g1d5b4ca8232_0_3378"/>
            <p:cNvGrpSpPr/>
            <p:nvPr/>
          </p:nvGrpSpPr>
          <p:grpSpPr>
            <a:xfrm>
              <a:off x="1203782" y="1930667"/>
              <a:ext cx="1198528" cy="1616644"/>
              <a:chOff x="-516094" y="2762014"/>
              <a:chExt cx="1198528" cy="1616644"/>
            </a:xfrm>
          </p:grpSpPr>
          <p:pic>
            <p:nvPicPr>
              <p:cNvPr id="1011" name="Google Shape;1011;g1d5b4ca8232_0_3378" descr="Users outlin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516094" y="2762014"/>
                <a:ext cx="1193543" cy="1193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2" name="Google Shape;1012;g1d5b4ca8232_0_3378" descr="Users outlin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511109" y="3185115"/>
                <a:ext cx="1193543" cy="11935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013" name="Google Shape;1013;g1d5b4ca8232_0_3378"/>
            <p:cNvCxnSpPr>
              <a:stCxn id="1012" idx="3"/>
            </p:cNvCxnSpPr>
            <p:nvPr/>
          </p:nvCxnSpPr>
          <p:spPr>
            <a:xfrm>
              <a:off x="2402310" y="2950540"/>
              <a:ext cx="1852500" cy="157500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14" name="Google Shape;1014;g1d5b4ca8232_0_3378"/>
            <p:cNvCxnSpPr>
              <a:stCxn id="1012" idx="3"/>
            </p:cNvCxnSpPr>
            <p:nvPr/>
          </p:nvCxnSpPr>
          <p:spPr>
            <a:xfrm>
              <a:off x="2402310" y="2950540"/>
              <a:ext cx="2104800" cy="498000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15" name="Google Shape;1015;g1d5b4ca8232_0_3378"/>
            <p:cNvCxnSpPr>
              <a:stCxn id="1012" idx="3"/>
            </p:cNvCxnSpPr>
            <p:nvPr/>
          </p:nvCxnSpPr>
          <p:spPr>
            <a:xfrm>
              <a:off x="2402310" y="2950540"/>
              <a:ext cx="2256000" cy="648600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16" name="Google Shape;1016;g1d5b4ca8232_0_3378"/>
            <p:cNvCxnSpPr>
              <a:stCxn id="1012" idx="3"/>
            </p:cNvCxnSpPr>
            <p:nvPr/>
          </p:nvCxnSpPr>
          <p:spPr>
            <a:xfrm>
              <a:off x="2402310" y="2950540"/>
              <a:ext cx="1704600" cy="0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17" name="Google Shape;1017;g1d5b4ca8232_0_3378"/>
            <p:cNvCxnSpPr>
              <a:stCxn id="1012" idx="3"/>
            </p:cNvCxnSpPr>
            <p:nvPr/>
          </p:nvCxnSpPr>
          <p:spPr>
            <a:xfrm rot="10800000" flipH="1">
              <a:off x="2402310" y="2776540"/>
              <a:ext cx="1569600" cy="174000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18" name="Google Shape;1018;g1d5b4ca8232_0_3378"/>
            <p:cNvCxnSpPr>
              <a:stCxn id="1012" idx="3"/>
            </p:cNvCxnSpPr>
            <p:nvPr/>
          </p:nvCxnSpPr>
          <p:spPr>
            <a:xfrm>
              <a:off x="2402310" y="2950540"/>
              <a:ext cx="1987800" cy="322800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019" name="Google Shape;1019;g1d5b4ca8232_0_3378" descr="Lock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6533" y="2062318"/>
            <a:ext cx="902931" cy="90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1d5b4ca8232_0_3378" descr="Network diagram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339568" y="1795391"/>
            <a:ext cx="1219199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322DBBB-2B50-79C3-DCB3-F8F75D001221}"/>
              </a:ext>
            </a:extLst>
          </p:cNvPr>
          <p:cNvGrpSpPr/>
          <p:nvPr/>
        </p:nvGrpSpPr>
        <p:grpSpPr>
          <a:xfrm>
            <a:off x="11797845" y="1796104"/>
            <a:ext cx="1473199" cy="1473199"/>
            <a:chOff x="28684525" y="4436558"/>
            <a:chExt cx="2946398" cy="2946398"/>
          </a:xfrm>
        </p:grpSpPr>
        <p:pic>
          <p:nvPicPr>
            <p:cNvPr id="1021" name="Google Shape;1021;g1d5b4ca8232_0_3378" descr="Monitor with solid fill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684525" y="4436558"/>
              <a:ext cx="2946398" cy="294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1119;g1d5b4ca8232_0_5818">
              <a:extLst>
                <a:ext uri="{FF2B5EF4-FFF2-40B4-BE49-F238E27FC236}">
                  <a16:creationId xmlns:a16="http://schemas.microsoft.com/office/drawing/2014/main" id="{4E36229C-4E31-32BC-70D8-9D1EB5EC0AE3}"/>
                </a:ext>
              </a:extLst>
            </p:cNvPr>
            <p:cNvSpPr/>
            <p:nvPr/>
          </p:nvSpPr>
          <p:spPr>
            <a:xfrm>
              <a:off x="29600580" y="5446226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4" name="Google Shape;1120;g1d5b4ca8232_0_5818">
              <a:extLst>
                <a:ext uri="{FF2B5EF4-FFF2-40B4-BE49-F238E27FC236}">
                  <a16:creationId xmlns:a16="http://schemas.microsoft.com/office/drawing/2014/main" id="{B9EC7D56-2065-185E-DE8C-398158257DB2}"/>
                </a:ext>
              </a:extLst>
            </p:cNvPr>
            <p:cNvSpPr/>
            <p:nvPr/>
          </p:nvSpPr>
          <p:spPr>
            <a:xfrm>
              <a:off x="29970051" y="5640959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6" name="Google Shape;1121;g1d5b4ca8232_0_5818">
              <a:extLst>
                <a:ext uri="{FF2B5EF4-FFF2-40B4-BE49-F238E27FC236}">
                  <a16:creationId xmlns:a16="http://schemas.microsoft.com/office/drawing/2014/main" id="{3BDF9035-7B41-9CED-635D-255C974E6808}"/>
                </a:ext>
              </a:extLst>
            </p:cNvPr>
            <p:cNvSpPr/>
            <p:nvPr/>
          </p:nvSpPr>
          <p:spPr>
            <a:xfrm>
              <a:off x="30281298" y="5446226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7" name="Google Shape;1122;g1d5b4ca8232_0_5818">
              <a:extLst>
                <a:ext uri="{FF2B5EF4-FFF2-40B4-BE49-F238E27FC236}">
                  <a16:creationId xmlns:a16="http://schemas.microsoft.com/office/drawing/2014/main" id="{37D58584-7947-B132-8200-B2EECAD3ABF5}"/>
                </a:ext>
              </a:extLst>
            </p:cNvPr>
            <p:cNvSpPr/>
            <p:nvPr/>
          </p:nvSpPr>
          <p:spPr>
            <a:xfrm>
              <a:off x="30590985" y="5640956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</p:grpSp>
      <p:pic>
        <p:nvPicPr>
          <p:cNvPr id="9" name="Google Shape;1004;g1d5b4ca8232_0_3378">
            <a:extLst>
              <a:ext uri="{FF2B5EF4-FFF2-40B4-BE49-F238E27FC236}">
                <a16:creationId xmlns:a16="http://schemas.microsoft.com/office/drawing/2014/main" id="{692D631B-4D82-40CB-D9E4-83D1A3F918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6479025" y="45053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1004;g1d5b4ca8232_0_3378">
            <a:extLst>
              <a:ext uri="{FF2B5EF4-FFF2-40B4-BE49-F238E27FC236}">
                <a16:creationId xmlns:a16="http://schemas.microsoft.com/office/drawing/2014/main" id="{225EA18B-F913-2A57-90DD-025430EA5B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6631425" y="46577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1004;g1d5b4ca8232_0_3378">
            <a:extLst>
              <a:ext uri="{FF2B5EF4-FFF2-40B4-BE49-F238E27FC236}">
                <a16:creationId xmlns:a16="http://schemas.microsoft.com/office/drawing/2014/main" id="{9A4AF809-A8BD-C02C-E116-BBFC244106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6783825" y="48101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1004;g1d5b4ca8232_0_3378">
            <a:extLst>
              <a:ext uri="{FF2B5EF4-FFF2-40B4-BE49-F238E27FC236}">
                <a16:creationId xmlns:a16="http://schemas.microsoft.com/office/drawing/2014/main" id="{09377F8C-0D59-364F-7126-0E9EF89F1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6936225" y="49625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1004;g1d5b4ca8232_0_3378">
            <a:extLst>
              <a:ext uri="{FF2B5EF4-FFF2-40B4-BE49-F238E27FC236}">
                <a16:creationId xmlns:a16="http://schemas.microsoft.com/office/drawing/2014/main" id="{ECFD249B-78F8-0194-C689-5911168B66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7088625" y="51149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Google Shape;1004;g1d5b4ca8232_0_3378">
            <a:extLst>
              <a:ext uri="{FF2B5EF4-FFF2-40B4-BE49-F238E27FC236}">
                <a16:creationId xmlns:a16="http://schemas.microsoft.com/office/drawing/2014/main" id="{D247697D-9012-0F2A-C86A-9907395F2B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7241025" y="52673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" name="Google Shape;1004;g1d5b4ca8232_0_3378">
            <a:extLst>
              <a:ext uri="{FF2B5EF4-FFF2-40B4-BE49-F238E27FC236}">
                <a16:creationId xmlns:a16="http://schemas.microsoft.com/office/drawing/2014/main" id="{05A0D524-2036-AB7F-F9AB-01531CD8E4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7393425" y="54197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1004;g1d5b4ca8232_0_3378">
            <a:extLst>
              <a:ext uri="{FF2B5EF4-FFF2-40B4-BE49-F238E27FC236}">
                <a16:creationId xmlns:a16="http://schemas.microsoft.com/office/drawing/2014/main" id="{4B9DDB85-8023-0092-D97D-3A3438F9B1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7545825" y="55721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oogle Shape;1004;g1d5b4ca8232_0_3378">
            <a:extLst>
              <a:ext uri="{FF2B5EF4-FFF2-40B4-BE49-F238E27FC236}">
                <a16:creationId xmlns:a16="http://schemas.microsoft.com/office/drawing/2014/main" id="{D61C4061-B23B-C60A-3EB8-28333F6578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7698225" y="57245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" name="Google Shape;1004;g1d5b4ca8232_0_3378">
            <a:extLst>
              <a:ext uri="{FF2B5EF4-FFF2-40B4-BE49-F238E27FC236}">
                <a16:creationId xmlns:a16="http://schemas.microsoft.com/office/drawing/2014/main" id="{07BFEB2D-222E-9150-CFF2-2013653738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7850625" y="58769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" name="Google Shape;1004;g1d5b4ca8232_0_3378">
            <a:extLst>
              <a:ext uri="{FF2B5EF4-FFF2-40B4-BE49-F238E27FC236}">
                <a16:creationId xmlns:a16="http://schemas.microsoft.com/office/drawing/2014/main" id="{627C96F7-DD23-DF2B-70D8-3AA5C74217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775"/>
          <a:stretch/>
        </p:blipFill>
        <p:spPr>
          <a:xfrm>
            <a:off x="8003025" y="6029356"/>
            <a:ext cx="7183778" cy="30642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7F54157-22CF-0096-17EC-DC0AE0F6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Real-World Applications Challenges</a:t>
            </a:r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4D5792-9723-3DAF-88EA-E7EDFCE23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Authentication | scaling | monitoring</a:t>
            </a:r>
          </a:p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1080;g1d5b4ca8232_0_5818">
            <a:extLst>
              <a:ext uri="{FF2B5EF4-FFF2-40B4-BE49-F238E27FC236}">
                <a16:creationId xmlns:a16="http://schemas.microsoft.com/office/drawing/2014/main" id="{BD474F67-F965-BF07-719C-78F46389071B}"/>
              </a:ext>
            </a:extLst>
          </p:cNvPr>
          <p:cNvSpPr/>
          <p:nvPr/>
        </p:nvSpPr>
        <p:spPr>
          <a:xfrm>
            <a:off x="7279584" y="3714600"/>
            <a:ext cx="7719562" cy="476910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700">
              <a:solidFill>
                <a:schemeClr val="accent6"/>
              </a:solidFill>
              <a:latin typeface="NVIDIA Sans" panose="020B0503020203020204" pitchFamily="34" charset="0"/>
              <a:ea typeface="Trebuchet MS"/>
              <a:cs typeface="NVIDIA Sans" panose="020B0503020203020204" pitchFamily="34" charset="0"/>
              <a:sym typeface="Trebuchet MS"/>
            </a:endParaRPr>
          </a:p>
        </p:txBody>
      </p:sp>
      <p:sp>
        <p:nvSpPr>
          <p:cNvPr id="998" name="Google Shape;1081;g1d5b4ca8232_0_5818">
            <a:extLst>
              <a:ext uri="{FF2B5EF4-FFF2-40B4-BE49-F238E27FC236}">
                <a16:creationId xmlns:a16="http://schemas.microsoft.com/office/drawing/2014/main" id="{52F1F462-D135-7E8C-66B9-EAD6AC871D4F}"/>
              </a:ext>
            </a:extLst>
          </p:cNvPr>
          <p:cNvSpPr txBox="1"/>
          <p:nvPr/>
        </p:nvSpPr>
        <p:spPr>
          <a:xfrm>
            <a:off x="824910" y="6956825"/>
            <a:ext cx="1653750" cy="50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Virtual Assistant</a:t>
            </a:r>
            <a:endParaRPr sz="210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grpSp>
        <p:nvGrpSpPr>
          <p:cNvPr id="999" name="Google Shape;1082;g1d5b4ca8232_0_5818">
            <a:extLst>
              <a:ext uri="{FF2B5EF4-FFF2-40B4-BE49-F238E27FC236}">
                <a16:creationId xmlns:a16="http://schemas.microsoft.com/office/drawing/2014/main" id="{E76BDEA2-A3A7-5C21-EDFE-6EA877CCD0DE}"/>
              </a:ext>
            </a:extLst>
          </p:cNvPr>
          <p:cNvGrpSpPr/>
          <p:nvPr/>
        </p:nvGrpSpPr>
        <p:grpSpPr>
          <a:xfrm>
            <a:off x="2576963" y="4020627"/>
            <a:ext cx="11766630" cy="4227245"/>
            <a:chOff x="-120265" y="2515172"/>
            <a:chExt cx="7844420" cy="2818163"/>
          </a:xfrm>
        </p:grpSpPr>
        <p:cxnSp>
          <p:nvCxnSpPr>
            <p:cNvPr id="1000" name="Google Shape;1083;g1d5b4ca8232_0_5818">
              <a:extLst>
                <a:ext uri="{FF2B5EF4-FFF2-40B4-BE49-F238E27FC236}">
                  <a16:creationId xmlns:a16="http://schemas.microsoft.com/office/drawing/2014/main" id="{66BF8F08-D617-5EFA-56F5-E06B30312F43}"/>
                </a:ext>
              </a:extLst>
            </p:cNvPr>
            <p:cNvCxnSpPr>
              <a:endCxn id="1004" idx="3"/>
            </p:cNvCxnSpPr>
            <p:nvPr/>
          </p:nvCxnSpPr>
          <p:spPr>
            <a:xfrm flipH="1">
              <a:off x="5726124" y="4930135"/>
              <a:ext cx="1547400" cy="6900"/>
            </a:xfrm>
            <a:prstGeom prst="straightConnector1">
              <a:avLst/>
            </a:prstGeom>
            <a:noFill/>
            <a:ln w="12700" cap="flat" cmpd="sng">
              <a:solidFill>
                <a:srgbClr val="666666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grpSp>
          <p:nvGrpSpPr>
            <p:cNvPr id="1001" name="Google Shape;1085;g1d5b4ca8232_0_5818">
              <a:extLst>
                <a:ext uri="{FF2B5EF4-FFF2-40B4-BE49-F238E27FC236}">
                  <a16:creationId xmlns:a16="http://schemas.microsoft.com/office/drawing/2014/main" id="{7CA2C396-8676-5EE7-186C-9C877C68C493}"/>
                </a:ext>
              </a:extLst>
            </p:cNvPr>
            <p:cNvGrpSpPr/>
            <p:nvPr/>
          </p:nvGrpSpPr>
          <p:grpSpPr>
            <a:xfrm>
              <a:off x="6669660" y="3503271"/>
              <a:ext cx="1054495" cy="792421"/>
              <a:chOff x="23528364" y="8636875"/>
              <a:chExt cx="3163800" cy="2377500"/>
            </a:xfrm>
          </p:grpSpPr>
          <p:sp>
            <p:nvSpPr>
              <p:cNvPr id="1024" name="Google Shape;1086;g1d5b4ca8232_0_5818">
                <a:extLst>
                  <a:ext uri="{FF2B5EF4-FFF2-40B4-BE49-F238E27FC236}">
                    <a16:creationId xmlns:a16="http://schemas.microsoft.com/office/drawing/2014/main" id="{BB753746-AF99-ABE0-F7B5-F7518A1B82EA}"/>
                  </a:ext>
                </a:extLst>
              </p:cNvPr>
              <p:cNvSpPr/>
              <p:nvPr/>
            </p:nvSpPr>
            <p:spPr>
              <a:xfrm>
                <a:off x="23528364" y="8636875"/>
                <a:ext cx="3163800" cy="2377500"/>
              </a:xfrm>
              <a:prstGeom prst="rect">
                <a:avLst/>
              </a:prstGeom>
              <a:solidFill>
                <a:srgbClr val="C785EA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</a:pPr>
                <a:endParaRPr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endParaRPr>
              </a:p>
            </p:txBody>
          </p:sp>
          <p:sp>
            <p:nvSpPr>
              <p:cNvPr id="1025" name="Google Shape;1087;g1d5b4ca8232_0_5818">
                <a:extLst>
                  <a:ext uri="{FF2B5EF4-FFF2-40B4-BE49-F238E27FC236}">
                    <a16:creationId xmlns:a16="http://schemas.microsoft.com/office/drawing/2014/main" id="{E2215A6F-54E8-E388-DE79-A73A7529EADC}"/>
                  </a:ext>
                </a:extLst>
              </p:cNvPr>
              <p:cNvSpPr txBox="1"/>
              <p:nvPr/>
            </p:nvSpPr>
            <p:spPr>
              <a:xfrm>
                <a:off x="23620827" y="9073550"/>
                <a:ext cx="3027300" cy="1292668"/>
              </a:xfrm>
              <a:prstGeom prst="rect">
                <a:avLst/>
              </a:prstGeom>
              <a:solidFill>
                <a:srgbClr val="C785EA"/>
              </a:solidFill>
              <a:ln>
                <a:noFill/>
              </a:ln>
            </p:spPr>
            <p:txBody>
              <a:bodyPr spcFirstLastPara="1" wrap="square" lIns="137138" tIns="68550" rIns="137138" bIns="68550" anchor="t" anchorCtr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</a:pPr>
                <a:r>
                  <a:rPr lang="en-US" sz="1650" dirty="0">
                    <a:solidFill>
                      <a:schemeClr val="bg1"/>
                    </a:solidFill>
                    <a:latin typeface="NVIDIA Sans" panose="020B0503020203020204" pitchFamily="34" charset="0"/>
                    <a:cs typeface="NVIDIA Sans" panose="020B0503020203020204" pitchFamily="34" charset="0"/>
                    <a:sym typeface="Arial"/>
                  </a:rPr>
                  <a:t>Dialog Manager</a:t>
                </a:r>
                <a:endParaRPr sz="165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endParaRPr>
              </a:p>
            </p:txBody>
          </p:sp>
        </p:grpSp>
        <p:sp>
          <p:nvSpPr>
            <p:cNvPr id="1004" name="Google Shape;1084;g1d5b4ca8232_0_5818">
              <a:extLst>
                <a:ext uri="{FF2B5EF4-FFF2-40B4-BE49-F238E27FC236}">
                  <a16:creationId xmlns:a16="http://schemas.microsoft.com/office/drawing/2014/main" id="{7D59FD5F-D822-53A8-EC54-51C9CD673D4C}"/>
                </a:ext>
              </a:extLst>
            </p:cNvPr>
            <p:cNvSpPr/>
            <p:nvPr/>
          </p:nvSpPr>
          <p:spPr>
            <a:xfrm>
              <a:off x="4671624" y="4540735"/>
              <a:ext cx="1054500" cy="792600"/>
            </a:xfrm>
            <a:prstGeom prst="rect">
              <a:avLst/>
            </a:prstGeom>
            <a:solidFill>
              <a:srgbClr val="76B9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</a:pPr>
              <a:r>
                <a:rPr lang="en-US" sz="1650"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RIVA</a:t>
              </a:r>
              <a:r>
                <a:rPr lang="en-US"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 TTS</a:t>
              </a:r>
              <a:endParaRPr sz="21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endParaRPr>
            </a:p>
          </p:txBody>
        </p:sp>
        <p:cxnSp>
          <p:nvCxnSpPr>
            <p:cNvPr id="1008" name="Google Shape;1093;g1d5b4ca8232_0_5818">
              <a:extLst>
                <a:ext uri="{FF2B5EF4-FFF2-40B4-BE49-F238E27FC236}">
                  <a16:creationId xmlns:a16="http://schemas.microsoft.com/office/drawing/2014/main" id="{966065B4-3D6F-DE23-FF2D-5494CB443CB5}"/>
                </a:ext>
              </a:extLst>
            </p:cNvPr>
            <p:cNvCxnSpPr/>
            <p:nvPr/>
          </p:nvCxnSpPr>
          <p:spPr>
            <a:xfrm>
              <a:off x="7242020" y="4301274"/>
              <a:ext cx="0" cy="587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9" name="Google Shape;1094;g1d5b4ca8232_0_5818">
              <a:extLst>
                <a:ext uri="{FF2B5EF4-FFF2-40B4-BE49-F238E27FC236}">
                  <a16:creationId xmlns:a16="http://schemas.microsoft.com/office/drawing/2014/main" id="{20A8178C-38BC-7E08-DD1F-5158429AB107}"/>
                </a:ext>
              </a:extLst>
            </p:cNvPr>
            <p:cNvCxnSpPr>
              <a:stCxn id="1004" idx="1"/>
            </p:cNvCxnSpPr>
            <p:nvPr/>
          </p:nvCxnSpPr>
          <p:spPr>
            <a:xfrm rot="10800000">
              <a:off x="3868224" y="4935535"/>
              <a:ext cx="803400" cy="15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0" name="Google Shape;1095;g1d5b4ca8232_0_5818">
              <a:extLst>
                <a:ext uri="{FF2B5EF4-FFF2-40B4-BE49-F238E27FC236}">
                  <a16:creationId xmlns:a16="http://schemas.microsoft.com/office/drawing/2014/main" id="{2E7BFCE6-2D7E-918D-DD0E-D1CC8F5D0105}"/>
                </a:ext>
              </a:extLst>
            </p:cNvPr>
            <p:cNvCxnSpPr/>
            <p:nvPr/>
          </p:nvCxnSpPr>
          <p:spPr>
            <a:xfrm>
              <a:off x="3858990" y="4202385"/>
              <a:ext cx="0" cy="7314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11" name="Google Shape;1096;g1d5b4ca8232_0_5818">
              <a:extLst>
                <a:ext uri="{FF2B5EF4-FFF2-40B4-BE49-F238E27FC236}">
                  <a16:creationId xmlns:a16="http://schemas.microsoft.com/office/drawing/2014/main" id="{7D117C48-55E8-3EEA-D9E3-5C729494D787}"/>
                </a:ext>
              </a:extLst>
            </p:cNvPr>
            <p:cNvSpPr txBox="1"/>
            <p:nvPr/>
          </p:nvSpPr>
          <p:spPr>
            <a:xfrm>
              <a:off x="5995576" y="4959155"/>
              <a:ext cx="7914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275" tIns="104063" rIns="208275" bIns="104063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</a:pPr>
              <a:r>
                <a:rPr lang="en-US" sz="1500">
                  <a:solidFill>
                    <a:srgbClr val="000000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Text</a:t>
              </a:r>
              <a:endParaRPr sz="15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endParaRPr>
            </a:p>
          </p:txBody>
        </p:sp>
        <p:pic>
          <p:nvPicPr>
            <p:cNvPr id="1012" name="Google Shape;1097;g1d5b4ca8232_0_5818" descr="A close up of a logo&#10;&#10;Description automatically generated">
              <a:extLst>
                <a:ext uri="{FF2B5EF4-FFF2-40B4-BE49-F238E27FC236}">
                  <a16:creationId xmlns:a16="http://schemas.microsoft.com/office/drawing/2014/main" id="{6BE36BFE-14DF-9763-734E-4267CD98B10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33444" y="4417092"/>
              <a:ext cx="536216" cy="535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3" name="Google Shape;1098;g1d5b4ca8232_0_5818">
              <a:extLst>
                <a:ext uri="{FF2B5EF4-FFF2-40B4-BE49-F238E27FC236}">
                  <a16:creationId xmlns:a16="http://schemas.microsoft.com/office/drawing/2014/main" id="{43F2450B-C4D2-DF3F-1DD6-B6562C24DA0D}"/>
                </a:ext>
              </a:extLst>
            </p:cNvPr>
            <p:cNvSpPr/>
            <p:nvPr/>
          </p:nvSpPr>
          <p:spPr>
            <a:xfrm>
              <a:off x="4733260" y="2515172"/>
              <a:ext cx="1054500" cy="792600"/>
            </a:xfrm>
            <a:prstGeom prst="rect">
              <a:avLst/>
            </a:prstGeom>
            <a:solidFill>
              <a:srgbClr val="76B9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</a:pPr>
              <a:r>
                <a:rPr lang="en-US"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RIVA </a:t>
              </a:r>
              <a:r>
                <a:rPr lang="en-US" sz="1650"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ASR</a:t>
              </a:r>
              <a:endParaRPr sz="165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endParaRPr>
            </a:p>
          </p:txBody>
        </p:sp>
        <p:cxnSp>
          <p:nvCxnSpPr>
            <p:cNvPr id="1014" name="Google Shape;1099;g1d5b4ca8232_0_5818">
              <a:extLst>
                <a:ext uri="{FF2B5EF4-FFF2-40B4-BE49-F238E27FC236}">
                  <a16:creationId xmlns:a16="http://schemas.microsoft.com/office/drawing/2014/main" id="{17AC26E9-D515-37C9-2693-072EB6D593B8}"/>
                </a:ext>
              </a:extLst>
            </p:cNvPr>
            <p:cNvCxnSpPr/>
            <p:nvPr/>
          </p:nvCxnSpPr>
          <p:spPr>
            <a:xfrm>
              <a:off x="3895511" y="2938647"/>
              <a:ext cx="837600" cy="0"/>
            </a:xfrm>
            <a:prstGeom prst="straightConnector1">
              <a:avLst/>
            </a:prstGeom>
            <a:noFill/>
            <a:ln w="12700" cap="flat" cmpd="sng">
              <a:solidFill>
                <a:srgbClr val="666666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1015" name="Google Shape;1100;g1d5b4ca8232_0_5818">
              <a:extLst>
                <a:ext uri="{FF2B5EF4-FFF2-40B4-BE49-F238E27FC236}">
                  <a16:creationId xmlns:a16="http://schemas.microsoft.com/office/drawing/2014/main" id="{B4891F27-4CA1-0C14-8610-91ECA0970544}"/>
                </a:ext>
              </a:extLst>
            </p:cNvPr>
            <p:cNvCxnSpPr>
              <a:endCxn id="1013" idx="3"/>
            </p:cNvCxnSpPr>
            <p:nvPr/>
          </p:nvCxnSpPr>
          <p:spPr>
            <a:xfrm rot="10800000">
              <a:off x="5787760" y="2911472"/>
              <a:ext cx="14541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6" name="Google Shape;1101;g1d5b4ca8232_0_5818">
              <a:extLst>
                <a:ext uri="{FF2B5EF4-FFF2-40B4-BE49-F238E27FC236}">
                  <a16:creationId xmlns:a16="http://schemas.microsoft.com/office/drawing/2014/main" id="{DBE23961-35A4-86CB-3668-3B4CFAA7C192}"/>
                </a:ext>
              </a:extLst>
            </p:cNvPr>
            <p:cNvCxnSpPr/>
            <p:nvPr/>
          </p:nvCxnSpPr>
          <p:spPr>
            <a:xfrm>
              <a:off x="7242020" y="2907787"/>
              <a:ext cx="0" cy="582000"/>
            </a:xfrm>
            <a:prstGeom prst="straightConnector1">
              <a:avLst/>
            </a:prstGeom>
            <a:noFill/>
            <a:ln w="12700" cap="flat" cmpd="sng">
              <a:solidFill>
                <a:srgbClr val="666666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1017" name="Google Shape;1102;g1d5b4ca8232_0_5818">
              <a:extLst>
                <a:ext uri="{FF2B5EF4-FFF2-40B4-BE49-F238E27FC236}">
                  <a16:creationId xmlns:a16="http://schemas.microsoft.com/office/drawing/2014/main" id="{A91ABA9F-6E08-63CB-EAFE-B6E5685271A7}"/>
                </a:ext>
              </a:extLst>
            </p:cNvPr>
            <p:cNvCxnSpPr/>
            <p:nvPr/>
          </p:nvCxnSpPr>
          <p:spPr>
            <a:xfrm>
              <a:off x="3905244" y="2934540"/>
              <a:ext cx="0" cy="7461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103;g1d5b4ca8232_0_5818">
              <a:extLst>
                <a:ext uri="{FF2B5EF4-FFF2-40B4-BE49-F238E27FC236}">
                  <a16:creationId xmlns:a16="http://schemas.microsoft.com/office/drawing/2014/main" id="{DB2867D6-4B19-752B-4F01-CA8C93B43C92}"/>
                </a:ext>
              </a:extLst>
            </p:cNvPr>
            <p:cNvCxnSpPr/>
            <p:nvPr/>
          </p:nvCxnSpPr>
          <p:spPr>
            <a:xfrm rot="10800000">
              <a:off x="-120265" y="4202385"/>
              <a:ext cx="3973200" cy="0"/>
            </a:xfrm>
            <a:prstGeom prst="straightConnector1">
              <a:avLst/>
            </a:prstGeom>
            <a:noFill/>
            <a:ln w="12700" cap="flat" cmpd="sng">
              <a:solidFill>
                <a:srgbClr val="666666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1019" name="Google Shape;1104;g1d5b4ca8232_0_5818">
              <a:extLst>
                <a:ext uri="{FF2B5EF4-FFF2-40B4-BE49-F238E27FC236}">
                  <a16:creationId xmlns:a16="http://schemas.microsoft.com/office/drawing/2014/main" id="{CF10DEB1-0F34-519A-8DE6-B8829EEB17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87144" y="3676726"/>
              <a:ext cx="11181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20" name="Google Shape;1106;g1d5b4ca8232_0_5818">
              <a:extLst>
                <a:ext uri="{FF2B5EF4-FFF2-40B4-BE49-F238E27FC236}">
                  <a16:creationId xmlns:a16="http://schemas.microsoft.com/office/drawing/2014/main" id="{DA42949F-A95C-F599-25F3-316874A20B25}"/>
                </a:ext>
              </a:extLst>
            </p:cNvPr>
            <p:cNvSpPr txBox="1"/>
            <p:nvPr/>
          </p:nvSpPr>
          <p:spPr>
            <a:xfrm>
              <a:off x="198055" y="3752608"/>
              <a:ext cx="11103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275" tIns="104063" rIns="208275" bIns="104063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</a:pPr>
              <a:r>
                <a:rPr lang="en-US" sz="1500">
                  <a:solidFill>
                    <a:srgbClr val="000000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Speech </a:t>
              </a:r>
              <a:endParaRPr sz="21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endParaRPr>
            </a:p>
          </p:txBody>
        </p:sp>
        <p:pic>
          <p:nvPicPr>
            <p:cNvPr id="1021" name="Google Shape;1107;g1d5b4ca8232_0_5818" descr="Chat bubble outline">
              <a:extLst>
                <a:ext uri="{FF2B5EF4-FFF2-40B4-BE49-F238E27FC236}">
                  <a16:creationId xmlns:a16="http://schemas.microsoft.com/office/drawing/2014/main" id="{2DC62656-FE4A-BA25-A134-DCBD682D69F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481133" y="3197004"/>
              <a:ext cx="581298" cy="5454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Google Shape;1108;g1d5b4ca8232_0_5818">
            <a:extLst>
              <a:ext uri="{FF2B5EF4-FFF2-40B4-BE49-F238E27FC236}">
                <a16:creationId xmlns:a16="http://schemas.microsoft.com/office/drawing/2014/main" id="{C58835B0-7739-12D4-EB58-DA07C8E61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9234" t="43224" r="43322" b="42652"/>
          <a:stretch/>
        </p:blipFill>
        <p:spPr>
          <a:xfrm>
            <a:off x="666432" y="5429712"/>
            <a:ext cx="1822172" cy="13818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7" name="Google Shape;1109;g1d5b4ca8232_0_5818">
            <a:extLst>
              <a:ext uri="{FF2B5EF4-FFF2-40B4-BE49-F238E27FC236}">
                <a16:creationId xmlns:a16="http://schemas.microsoft.com/office/drawing/2014/main" id="{9394A239-630F-0171-A04A-D2E63A671D14}"/>
              </a:ext>
            </a:extLst>
          </p:cNvPr>
          <p:cNvSpPr/>
          <p:nvPr/>
        </p:nvSpPr>
        <p:spPr>
          <a:xfrm>
            <a:off x="11993644" y="2407202"/>
            <a:ext cx="3498462" cy="105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sz="2100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1048" name="Google Shape;1110;g1d5b4ca8232_0_5818">
            <a:extLst>
              <a:ext uri="{FF2B5EF4-FFF2-40B4-BE49-F238E27FC236}">
                <a16:creationId xmlns:a16="http://schemas.microsoft.com/office/drawing/2014/main" id="{8BB60592-F831-AED0-54F1-BE9AFE5E9A97}"/>
              </a:ext>
            </a:extLst>
          </p:cNvPr>
          <p:cNvSpPr/>
          <p:nvPr/>
        </p:nvSpPr>
        <p:spPr>
          <a:xfrm>
            <a:off x="4381089" y="5279717"/>
            <a:ext cx="1653750" cy="107415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dk2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1049" name="Google Shape;1111;g1d5b4ca8232_0_5818">
            <a:extLst>
              <a:ext uri="{FF2B5EF4-FFF2-40B4-BE49-F238E27FC236}">
                <a16:creationId xmlns:a16="http://schemas.microsoft.com/office/drawing/2014/main" id="{490D923E-89CF-929C-3616-5DAEDA260B5D}"/>
              </a:ext>
            </a:extLst>
          </p:cNvPr>
          <p:cNvSpPr/>
          <p:nvPr/>
        </p:nvSpPr>
        <p:spPr>
          <a:xfrm>
            <a:off x="4188942" y="2896722"/>
            <a:ext cx="2038050" cy="1059300"/>
          </a:xfrm>
          <a:prstGeom prst="rect">
            <a:avLst/>
          </a:prstGeom>
          <a:solidFill>
            <a:srgbClr val="C0E3FE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dk2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1050" name="Google Shape;1112;g1d5b4ca8232_0_5818">
            <a:extLst>
              <a:ext uri="{FF2B5EF4-FFF2-40B4-BE49-F238E27FC236}">
                <a16:creationId xmlns:a16="http://schemas.microsoft.com/office/drawing/2014/main" id="{642E5FAB-BA3E-A848-9A02-9FCFAF22B995}"/>
              </a:ext>
            </a:extLst>
          </p:cNvPr>
          <p:cNvSpPr/>
          <p:nvPr/>
        </p:nvSpPr>
        <p:spPr>
          <a:xfrm>
            <a:off x="7279584" y="8596176"/>
            <a:ext cx="7719562" cy="715950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rPr>
              <a:t>Orchestration Cluster | Storage</a:t>
            </a:r>
            <a:endParaRPr sz="2100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cxnSp>
        <p:nvCxnSpPr>
          <p:cNvPr id="1051" name="Google Shape;1113;g1d5b4ca8232_0_5818">
            <a:extLst>
              <a:ext uri="{FF2B5EF4-FFF2-40B4-BE49-F238E27FC236}">
                <a16:creationId xmlns:a16="http://schemas.microsoft.com/office/drawing/2014/main" id="{A76C03C5-DAB9-5F13-5B94-41E75740A5FB}"/>
              </a:ext>
            </a:extLst>
          </p:cNvPr>
          <p:cNvCxnSpPr>
            <a:stCxn id="1013" idx="0"/>
          </p:cNvCxnSpPr>
          <p:nvPr/>
        </p:nvCxnSpPr>
        <p:spPr>
          <a:xfrm rot="-5400000">
            <a:off x="10875825" y="2902827"/>
            <a:ext cx="890100" cy="1345500"/>
          </a:xfrm>
          <a:prstGeom prst="bentConnector2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1052" name="Google Shape;1114;g1d5b4ca8232_0_5818">
            <a:extLst>
              <a:ext uri="{FF2B5EF4-FFF2-40B4-BE49-F238E27FC236}">
                <a16:creationId xmlns:a16="http://schemas.microsoft.com/office/drawing/2014/main" id="{BAD5A126-787B-7F33-9578-01540744B13F}"/>
              </a:ext>
            </a:extLst>
          </p:cNvPr>
          <p:cNvCxnSpPr/>
          <p:nvPr/>
        </p:nvCxnSpPr>
        <p:spPr>
          <a:xfrm rot="-5400000">
            <a:off x="8444606" y="3914936"/>
            <a:ext cx="4711950" cy="2099250"/>
          </a:xfrm>
          <a:prstGeom prst="bentConnector3">
            <a:avLst>
              <a:gd name="adj1" fmla="val 9865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1053" name="Google Shape;1115;g1d5b4ca8232_0_5818">
            <a:extLst>
              <a:ext uri="{FF2B5EF4-FFF2-40B4-BE49-F238E27FC236}">
                <a16:creationId xmlns:a16="http://schemas.microsoft.com/office/drawing/2014/main" id="{8F151ADC-17DB-EF37-F428-A7B481B84692}"/>
              </a:ext>
            </a:extLst>
          </p:cNvPr>
          <p:cNvCxnSpPr>
            <a:cxnSpLocks/>
            <a:stCxn id="1049" idx="2"/>
            <a:endCxn id="1048" idx="0"/>
          </p:cNvCxnSpPr>
          <p:nvPr/>
        </p:nvCxnSpPr>
        <p:spPr>
          <a:xfrm>
            <a:off x="5207967" y="3956022"/>
            <a:ext cx="0" cy="132375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4" name="Google Shape;1116;g1d5b4ca8232_0_5818">
            <a:extLst>
              <a:ext uri="{FF2B5EF4-FFF2-40B4-BE49-F238E27FC236}">
                <a16:creationId xmlns:a16="http://schemas.microsoft.com/office/drawing/2014/main" id="{273CF450-1E01-B138-19CC-0603A75B943C}"/>
              </a:ext>
            </a:extLst>
          </p:cNvPr>
          <p:cNvCxnSpPr>
            <a:endCxn id="1048" idx="1"/>
          </p:cNvCxnSpPr>
          <p:nvPr/>
        </p:nvCxnSpPr>
        <p:spPr>
          <a:xfrm>
            <a:off x="2592789" y="5816792"/>
            <a:ext cx="1788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55" name="Google Shape;1117;g1d5b4ca8232_0_5818" descr="Lock with solid fill">
            <a:extLst>
              <a:ext uri="{FF2B5EF4-FFF2-40B4-BE49-F238E27FC236}">
                <a16:creationId xmlns:a16="http://schemas.microsoft.com/office/drawing/2014/main" id="{500CCD8E-D360-CEEE-29D6-3DFBB88AEC5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8854" y="2869026"/>
            <a:ext cx="902931" cy="90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105;g1d5b4ca8232_0_5818" descr="Network diagram with solid fill">
            <a:extLst>
              <a:ext uri="{FF2B5EF4-FFF2-40B4-BE49-F238E27FC236}">
                <a16:creationId xmlns:a16="http://schemas.microsoft.com/office/drawing/2014/main" id="{FC99B7D5-3CE6-152D-1EAD-C145463FEED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860502" y="5378651"/>
            <a:ext cx="1022199" cy="860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F214F66-E526-F63D-E35E-D6F411DCEBCE}"/>
              </a:ext>
            </a:extLst>
          </p:cNvPr>
          <p:cNvGrpSpPr/>
          <p:nvPr/>
        </p:nvGrpSpPr>
        <p:grpSpPr>
          <a:xfrm>
            <a:off x="13053856" y="1200312"/>
            <a:ext cx="1227580" cy="1227580"/>
            <a:chOff x="24670152" y="2762058"/>
            <a:chExt cx="2455160" cy="2455160"/>
          </a:xfrm>
        </p:grpSpPr>
        <p:pic>
          <p:nvPicPr>
            <p:cNvPr id="1057" name="Google Shape;1118;g1d5b4ca8232_0_5818" descr="Monitor with solid fill">
              <a:extLst>
                <a:ext uri="{FF2B5EF4-FFF2-40B4-BE49-F238E27FC236}">
                  <a16:creationId xmlns:a16="http://schemas.microsoft.com/office/drawing/2014/main" id="{D9EEE409-2078-4961-89A2-3DCEBE46D55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670152" y="2762058"/>
              <a:ext cx="2455160" cy="2455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8" name="Google Shape;1119;g1d5b4ca8232_0_5818">
              <a:extLst>
                <a:ext uri="{FF2B5EF4-FFF2-40B4-BE49-F238E27FC236}">
                  <a16:creationId xmlns:a16="http://schemas.microsoft.com/office/drawing/2014/main" id="{BA45FDB6-8122-2DC2-0B71-C084A775B24D}"/>
                </a:ext>
              </a:extLst>
            </p:cNvPr>
            <p:cNvSpPr/>
            <p:nvPr/>
          </p:nvSpPr>
          <p:spPr>
            <a:xfrm>
              <a:off x="25391106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1059" name="Google Shape;1120;g1d5b4ca8232_0_5818">
              <a:extLst>
                <a:ext uri="{FF2B5EF4-FFF2-40B4-BE49-F238E27FC236}">
                  <a16:creationId xmlns:a16="http://schemas.microsoft.com/office/drawing/2014/main" id="{BB80E26E-E65A-BE22-108D-9731447866B8}"/>
                </a:ext>
              </a:extLst>
            </p:cNvPr>
            <p:cNvSpPr/>
            <p:nvPr/>
          </p:nvSpPr>
          <p:spPr>
            <a:xfrm>
              <a:off x="25760577" y="3775443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1060" name="Google Shape;1121;g1d5b4ca8232_0_5818">
              <a:extLst>
                <a:ext uri="{FF2B5EF4-FFF2-40B4-BE49-F238E27FC236}">
                  <a16:creationId xmlns:a16="http://schemas.microsoft.com/office/drawing/2014/main" id="{015B1D13-9C73-3864-AC2E-988119DAE7F1}"/>
                </a:ext>
              </a:extLst>
            </p:cNvPr>
            <p:cNvSpPr/>
            <p:nvPr/>
          </p:nvSpPr>
          <p:spPr>
            <a:xfrm>
              <a:off x="26071824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1061" name="Google Shape;1122;g1d5b4ca8232_0_5818">
              <a:extLst>
                <a:ext uri="{FF2B5EF4-FFF2-40B4-BE49-F238E27FC236}">
                  <a16:creationId xmlns:a16="http://schemas.microsoft.com/office/drawing/2014/main" id="{732DCA27-616A-1A0D-910F-C20EA125FCEA}"/>
                </a:ext>
              </a:extLst>
            </p:cNvPr>
            <p:cNvSpPr/>
            <p:nvPr/>
          </p:nvSpPr>
          <p:spPr>
            <a:xfrm>
              <a:off x="26381511" y="3775440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</p:grpSp>
      <p:pic>
        <p:nvPicPr>
          <p:cNvPr id="1062" name="Google Shape;1123;g1d5b4ca8232_0_5818" descr="Chat bubble outline">
            <a:extLst>
              <a:ext uri="{FF2B5EF4-FFF2-40B4-BE49-F238E27FC236}">
                <a16:creationId xmlns:a16="http://schemas.microsoft.com/office/drawing/2014/main" id="{7A69A3A3-7FA4-EC80-F4F6-44F54DA5A4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585842" y="5856393"/>
            <a:ext cx="871948" cy="8181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124;g1d5b4ca8232_0_5818">
            <a:extLst>
              <a:ext uri="{FF2B5EF4-FFF2-40B4-BE49-F238E27FC236}">
                <a16:creationId xmlns:a16="http://schemas.microsoft.com/office/drawing/2014/main" id="{265E11CE-3266-8A5F-3B6D-6D8EE8BC6A15}"/>
              </a:ext>
            </a:extLst>
          </p:cNvPr>
          <p:cNvSpPr txBox="1"/>
          <p:nvPr/>
        </p:nvSpPr>
        <p:spPr>
          <a:xfrm>
            <a:off x="2422596" y="6646511"/>
            <a:ext cx="1215450" cy="34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sz="15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Speech </a:t>
            </a:r>
            <a:endParaRPr sz="150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pic>
        <p:nvPicPr>
          <p:cNvPr id="1065" name="Google Shape;1097;g1d5b4ca8232_0_5818" descr="A close up of a logo&#10;&#10;Description automatically generated">
            <a:extLst>
              <a:ext uri="{FF2B5EF4-FFF2-40B4-BE49-F238E27FC236}">
                <a16:creationId xmlns:a16="http://schemas.microsoft.com/office/drawing/2014/main" id="{504A36A6-93D8-4315-2EBC-DA58F8ED00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2765" y="3861620"/>
            <a:ext cx="804324" cy="803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96;g1d5b4ca8232_0_5818">
            <a:extLst>
              <a:ext uri="{FF2B5EF4-FFF2-40B4-BE49-F238E27FC236}">
                <a16:creationId xmlns:a16="http://schemas.microsoft.com/office/drawing/2014/main" id="{ED5BE1D1-4DF5-D7A8-616C-D52EBAAC793A}"/>
              </a:ext>
            </a:extLst>
          </p:cNvPr>
          <p:cNvSpPr txBox="1"/>
          <p:nvPr/>
        </p:nvSpPr>
        <p:spPr>
          <a:xfrm>
            <a:off x="11256656" y="4564011"/>
            <a:ext cx="1187100" cy="40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sz="15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Text</a:t>
            </a:r>
            <a:endParaRPr sz="150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pic>
        <p:nvPicPr>
          <p:cNvPr id="1067" name="Google Shape;1107;g1d5b4ca8232_0_5818" descr="Chat bubble outline">
            <a:extLst>
              <a:ext uri="{FF2B5EF4-FFF2-40B4-BE49-F238E27FC236}">
                <a16:creationId xmlns:a16="http://schemas.microsoft.com/office/drawing/2014/main" id="{3533968D-8B0E-7C0A-8007-500D536D6C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832960" y="3917358"/>
            <a:ext cx="871947" cy="81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107;g1d5b4ca8232_0_5818" descr="Chat bubble outline">
            <a:extLst>
              <a:ext uri="{FF2B5EF4-FFF2-40B4-BE49-F238E27FC236}">
                <a16:creationId xmlns:a16="http://schemas.microsoft.com/office/drawing/2014/main" id="{042A188D-39CB-7574-F3DF-2DA9F71EDF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832960" y="6911439"/>
            <a:ext cx="871947" cy="818193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106;g1d5b4ca8232_0_5818">
            <a:extLst>
              <a:ext uri="{FF2B5EF4-FFF2-40B4-BE49-F238E27FC236}">
                <a16:creationId xmlns:a16="http://schemas.microsoft.com/office/drawing/2014/main" id="{3A3D2468-C9A7-107F-766E-0DF95313C481}"/>
              </a:ext>
            </a:extLst>
          </p:cNvPr>
          <p:cNvSpPr txBox="1"/>
          <p:nvPr/>
        </p:nvSpPr>
        <p:spPr>
          <a:xfrm>
            <a:off x="8428973" y="4697270"/>
            <a:ext cx="166545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sz="15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Speech </a:t>
            </a:r>
            <a:endParaRPr sz="210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1070" name="Google Shape;1106;g1d5b4ca8232_0_5818">
            <a:extLst>
              <a:ext uri="{FF2B5EF4-FFF2-40B4-BE49-F238E27FC236}">
                <a16:creationId xmlns:a16="http://schemas.microsoft.com/office/drawing/2014/main" id="{91B728BB-1AC4-13BC-61CC-5438E485E81C}"/>
              </a:ext>
            </a:extLst>
          </p:cNvPr>
          <p:cNvSpPr txBox="1"/>
          <p:nvPr/>
        </p:nvSpPr>
        <p:spPr>
          <a:xfrm>
            <a:off x="8436208" y="7745371"/>
            <a:ext cx="166545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sz="15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Speech </a:t>
            </a:r>
            <a:endParaRPr sz="210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1071" name="Google Shape;1087;g1d5b4ca8232_0_5818">
            <a:extLst>
              <a:ext uri="{FF2B5EF4-FFF2-40B4-BE49-F238E27FC236}">
                <a16:creationId xmlns:a16="http://schemas.microsoft.com/office/drawing/2014/main" id="{55584AEC-756F-AA8B-51EB-039CCB4C9EAC}"/>
              </a:ext>
            </a:extLst>
          </p:cNvPr>
          <p:cNvSpPr txBox="1"/>
          <p:nvPr/>
        </p:nvSpPr>
        <p:spPr>
          <a:xfrm>
            <a:off x="11939505" y="2739779"/>
            <a:ext cx="3698773" cy="64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</a:pPr>
            <a:r>
              <a:rPr lang="en-US" sz="165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Pipeline Monitoring Statistics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</a:pPr>
            <a:endParaRPr sz="165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1079" name="Google Shape;1087;g1d5b4ca8232_0_5818">
            <a:extLst>
              <a:ext uri="{FF2B5EF4-FFF2-40B4-BE49-F238E27FC236}">
                <a16:creationId xmlns:a16="http://schemas.microsoft.com/office/drawing/2014/main" id="{CA3659D0-CD7F-294F-3AF8-6B5F5E100394}"/>
              </a:ext>
            </a:extLst>
          </p:cNvPr>
          <p:cNvSpPr txBox="1"/>
          <p:nvPr/>
        </p:nvSpPr>
        <p:spPr>
          <a:xfrm>
            <a:off x="4208249" y="3107629"/>
            <a:ext cx="1921594" cy="64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</a:pPr>
            <a:r>
              <a:rPr lang="en-US" sz="165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Authentication Service</a:t>
            </a:r>
            <a:endParaRPr sz="165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1080" name="Google Shape;1087;g1d5b4ca8232_0_5818">
            <a:extLst>
              <a:ext uri="{FF2B5EF4-FFF2-40B4-BE49-F238E27FC236}">
                <a16:creationId xmlns:a16="http://schemas.microsoft.com/office/drawing/2014/main" id="{C5E9B850-02C3-301B-5850-723F96BD243E}"/>
              </a:ext>
            </a:extLst>
          </p:cNvPr>
          <p:cNvSpPr txBox="1"/>
          <p:nvPr/>
        </p:nvSpPr>
        <p:spPr>
          <a:xfrm>
            <a:off x="4301855" y="5585540"/>
            <a:ext cx="1921594" cy="39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</a:pPr>
            <a:r>
              <a:rPr lang="en-US" sz="165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Load Balancer</a:t>
            </a:r>
            <a:endParaRPr sz="165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pic>
        <p:nvPicPr>
          <p:cNvPr id="3" name="Google Shape;1026;g1d5b4ca8232_0_3378" descr="Box with solid fill">
            <a:extLst>
              <a:ext uri="{FF2B5EF4-FFF2-40B4-BE49-F238E27FC236}">
                <a16:creationId xmlns:a16="http://schemas.microsoft.com/office/drawing/2014/main" id="{226C7049-D995-CFB6-2C55-A4B8FF6AB57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893242" y="8642918"/>
            <a:ext cx="877936" cy="63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63;g1d5b4ca8232_0_3269">
            <a:extLst>
              <a:ext uri="{FF2B5EF4-FFF2-40B4-BE49-F238E27FC236}">
                <a16:creationId xmlns:a16="http://schemas.microsoft.com/office/drawing/2014/main" id="{4D8E3DEC-B006-E32D-2917-40A793718F07}"/>
              </a:ext>
            </a:extLst>
          </p:cNvPr>
          <p:cNvSpPr txBox="1">
            <a:spLocks/>
          </p:cNvSpPr>
          <p:nvPr/>
        </p:nvSpPr>
        <p:spPr>
          <a:xfrm>
            <a:off x="1479081" y="25850"/>
            <a:ext cx="15392700" cy="91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0"/>
              </a:spcBef>
              <a:buSzPts val="6600"/>
            </a:pPr>
            <a:endParaRPr lang="en-US" sz="3600">
              <a:latin typeface="+mj-lt"/>
              <a:cs typeface="NVIDIA Sans" panose="020B0503020203020204" pitchFamily="34" charset="0"/>
              <a:sym typeface="Trebuchet M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7830400-00EC-D567-AA4F-1FFFF5DE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Real-World Applications Challenges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FD703B-17BF-EF43-4793-063E7793C7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Authentication | scaling | monitoring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9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1080;g1d5b4ca8232_0_5818">
            <a:extLst>
              <a:ext uri="{FF2B5EF4-FFF2-40B4-BE49-F238E27FC236}">
                <a16:creationId xmlns:a16="http://schemas.microsoft.com/office/drawing/2014/main" id="{BD474F67-F965-BF07-719C-78F46389071B}"/>
              </a:ext>
            </a:extLst>
          </p:cNvPr>
          <p:cNvSpPr/>
          <p:nvPr/>
        </p:nvSpPr>
        <p:spPr>
          <a:xfrm>
            <a:off x="7279584" y="3714600"/>
            <a:ext cx="7719562" cy="476910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700">
              <a:solidFill>
                <a:schemeClr val="accent6"/>
              </a:solidFill>
              <a:latin typeface="NVIDIA Sans" panose="020B0503020203020204" pitchFamily="34" charset="0"/>
              <a:ea typeface="Trebuchet MS"/>
              <a:cs typeface="NVIDIA Sans" panose="020B0503020203020204" pitchFamily="34" charset="0"/>
              <a:sym typeface="Trebuchet MS"/>
            </a:endParaRPr>
          </a:p>
        </p:txBody>
      </p:sp>
      <p:sp>
        <p:nvSpPr>
          <p:cNvPr id="998" name="Google Shape;1081;g1d5b4ca8232_0_5818">
            <a:extLst>
              <a:ext uri="{FF2B5EF4-FFF2-40B4-BE49-F238E27FC236}">
                <a16:creationId xmlns:a16="http://schemas.microsoft.com/office/drawing/2014/main" id="{52F1F462-D135-7E8C-66B9-EAD6AC871D4F}"/>
              </a:ext>
            </a:extLst>
          </p:cNvPr>
          <p:cNvSpPr txBox="1"/>
          <p:nvPr/>
        </p:nvSpPr>
        <p:spPr>
          <a:xfrm>
            <a:off x="4095908" y="5502230"/>
            <a:ext cx="1653750" cy="10922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dirty="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Client</a:t>
            </a:r>
            <a:endParaRPr sz="2100" dirty="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grpSp>
        <p:nvGrpSpPr>
          <p:cNvPr id="999" name="Google Shape;1082;g1d5b4ca8232_0_5818">
            <a:extLst>
              <a:ext uri="{FF2B5EF4-FFF2-40B4-BE49-F238E27FC236}">
                <a16:creationId xmlns:a16="http://schemas.microsoft.com/office/drawing/2014/main" id="{E76BDEA2-A3A7-5C21-EDFE-6EA877CCD0DE}"/>
              </a:ext>
            </a:extLst>
          </p:cNvPr>
          <p:cNvGrpSpPr/>
          <p:nvPr/>
        </p:nvGrpSpPr>
        <p:grpSpPr>
          <a:xfrm>
            <a:off x="5740400" y="4015586"/>
            <a:ext cx="8591810" cy="4227245"/>
            <a:chOff x="1996282" y="2515172"/>
            <a:chExt cx="5727873" cy="2818163"/>
          </a:xfrm>
        </p:grpSpPr>
        <p:cxnSp>
          <p:nvCxnSpPr>
            <p:cNvPr id="1000" name="Google Shape;1083;g1d5b4ca8232_0_5818">
              <a:extLst>
                <a:ext uri="{FF2B5EF4-FFF2-40B4-BE49-F238E27FC236}">
                  <a16:creationId xmlns:a16="http://schemas.microsoft.com/office/drawing/2014/main" id="{66BF8F08-D617-5EFA-56F5-E06B30312F43}"/>
                </a:ext>
              </a:extLst>
            </p:cNvPr>
            <p:cNvCxnSpPr>
              <a:endCxn id="1004" idx="3"/>
            </p:cNvCxnSpPr>
            <p:nvPr/>
          </p:nvCxnSpPr>
          <p:spPr>
            <a:xfrm flipH="1">
              <a:off x="5726124" y="4930135"/>
              <a:ext cx="1547400" cy="6900"/>
            </a:xfrm>
            <a:prstGeom prst="straightConnector1">
              <a:avLst/>
            </a:prstGeom>
            <a:noFill/>
            <a:ln w="12700" cap="flat" cmpd="sng">
              <a:solidFill>
                <a:srgbClr val="666666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grpSp>
          <p:nvGrpSpPr>
            <p:cNvPr id="1001" name="Google Shape;1085;g1d5b4ca8232_0_5818">
              <a:extLst>
                <a:ext uri="{FF2B5EF4-FFF2-40B4-BE49-F238E27FC236}">
                  <a16:creationId xmlns:a16="http://schemas.microsoft.com/office/drawing/2014/main" id="{7CA2C396-8676-5EE7-186C-9C877C68C493}"/>
                </a:ext>
              </a:extLst>
            </p:cNvPr>
            <p:cNvGrpSpPr/>
            <p:nvPr/>
          </p:nvGrpSpPr>
          <p:grpSpPr>
            <a:xfrm>
              <a:off x="6669660" y="3503271"/>
              <a:ext cx="1054495" cy="792421"/>
              <a:chOff x="23528364" y="8636875"/>
              <a:chExt cx="3163800" cy="2377500"/>
            </a:xfrm>
          </p:grpSpPr>
          <p:sp>
            <p:nvSpPr>
              <p:cNvPr id="1024" name="Google Shape;1086;g1d5b4ca8232_0_5818">
                <a:extLst>
                  <a:ext uri="{FF2B5EF4-FFF2-40B4-BE49-F238E27FC236}">
                    <a16:creationId xmlns:a16="http://schemas.microsoft.com/office/drawing/2014/main" id="{BB753746-AF99-ABE0-F7B5-F7518A1B82EA}"/>
                  </a:ext>
                </a:extLst>
              </p:cNvPr>
              <p:cNvSpPr/>
              <p:nvPr/>
            </p:nvSpPr>
            <p:spPr>
              <a:xfrm>
                <a:off x="23528364" y="8636875"/>
                <a:ext cx="3163800" cy="2377500"/>
              </a:xfrm>
              <a:prstGeom prst="rect">
                <a:avLst/>
              </a:prstGeom>
              <a:solidFill>
                <a:schemeClr val="tx1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</a:pPr>
                <a:endParaRPr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endParaRPr>
              </a:p>
            </p:txBody>
          </p:sp>
          <p:sp>
            <p:nvSpPr>
              <p:cNvPr id="1025" name="Google Shape;1087;g1d5b4ca8232_0_5818">
                <a:extLst>
                  <a:ext uri="{FF2B5EF4-FFF2-40B4-BE49-F238E27FC236}">
                    <a16:creationId xmlns:a16="http://schemas.microsoft.com/office/drawing/2014/main" id="{E2215A6F-54E8-E388-DE79-A73A7529EADC}"/>
                  </a:ext>
                </a:extLst>
              </p:cNvPr>
              <p:cNvSpPr txBox="1"/>
              <p:nvPr/>
            </p:nvSpPr>
            <p:spPr>
              <a:xfrm>
                <a:off x="23642093" y="9532604"/>
                <a:ext cx="3027300" cy="7847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137138" tIns="68550" rIns="137138" bIns="68550" anchor="t" anchorCtr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</a:pPr>
                <a:r>
                  <a:rPr lang="en-US" sz="1650" dirty="0">
                    <a:solidFill>
                      <a:schemeClr val="bg1"/>
                    </a:solidFill>
                    <a:latin typeface="NVIDIA Sans" panose="020B0503020203020204" pitchFamily="34" charset="0"/>
                    <a:cs typeface="NVIDIA Sans" panose="020B0503020203020204" pitchFamily="34" charset="0"/>
                    <a:sym typeface="Arial"/>
                  </a:rPr>
                  <a:t>NLP</a:t>
                </a:r>
                <a:endParaRPr sz="165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endParaRPr>
              </a:p>
            </p:txBody>
          </p:sp>
        </p:grpSp>
        <p:sp>
          <p:nvSpPr>
            <p:cNvPr id="1004" name="Google Shape;1084;g1d5b4ca8232_0_5818">
              <a:extLst>
                <a:ext uri="{FF2B5EF4-FFF2-40B4-BE49-F238E27FC236}">
                  <a16:creationId xmlns:a16="http://schemas.microsoft.com/office/drawing/2014/main" id="{7D59FD5F-D822-53A8-EC54-51C9CD673D4C}"/>
                </a:ext>
              </a:extLst>
            </p:cNvPr>
            <p:cNvSpPr/>
            <p:nvPr/>
          </p:nvSpPr>
          <p:spPr>
            <a:xfrm>
              <a:off x="4671624" y="4540735"/>
              <a:ext cx="1054500" cy="792600"/>
            </a:xfrm>
            <a:prstGeom prst="rect">
              <a:avLst/>
            </a:prstGeom>
            <a:solidFill>
              <a:srgbClr val="76B9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</a:pPr>
              <a:r>
                <a:rPr lang="en-US" sz="1650"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RIVA</a:t>
              </a:r>
              <a:r>
                <a:rPr lang="en-US"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 TTS</a:t>
              </a:r>
              <a:endParaRPr sz="21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endParaRPr>
            </a:p>
          </p:txBody>
        </p:sp>
        <p:cxnSp>
          <p:nvCxnSpPr>
            <p:cNvPr id="1008" name="Google Shape;1093;g1d5b4ca8232_0_5818">
              <a:extLst>
                <a:ext uri="{FF2B5EF4-FFF2-40B4-BE49-F238E27FC236}">
                  <a16:creationId xmlns:a16="http://schemas.microsoft.com/office/drawing/2014/main" id="{966065B4-3D6F-DE23-FF2D-5494CB443CB5}"/>
                </a:ext>
              </a:extLst>
            </p:cNvPr>
            <p:cNvCxnSpPr/>
            <p:nvPr/>
          </p:nvCxnSpPr>
          <p:spPr>
            <a:xfrm>
              <a:off x="7242020" y="4301274"/>
              <a:ext cx="0" cy="587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9" name="Google Shape;1094;g1d5b4ca8232_0_5818">
              <a:extLst>
                <a:ext uri="{FF2B5EF4-FFF2-40B4-BE49-F238E27FC236}">
                  <a16:creationId xmlns:a16="http://schemas.microsoft.com/office/drawing/2014/main" id="{20A8178C-38BC-7E08-DD1F-5158429AB107}"/>
                </a:ext>
              </a:extLst>
            </p:cNvPr>
            <p:cNvCxnSpPr>
              <a:stCxn id="1004" idx="1"/>
            </p:cNvCxnSpPr>
            <p:nvPr/>
          </p:nvCxnSpPr>
          <p:spPr>
            <a:xfrm rot="10800000">
              <a:off x="3868224" y="4935535"/>
              <a:ext cx="803400" cy="15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0" name="Google Shape;1095;g1d5b4ca8232_0_5818">
              <a:extLst>
                <a:ext uri="{FF2B5EF4-FFF2-40B4-BE49-F238E27FC236}">
                  <a16:creationId xmlns:a16="http://schemas.microsoft.com/office/drawing/2014/main" id="{2E7BFCE6-2D7E-918D-DD0E-D1CC8F5D0105}"/>
                </a:ext>
              </a:extLst>
            </p:cNvPr>
            <p:cNvCxnSpPr/>
            <p:nvPr/>
          </p:nvCxnSpPr>
          <p:spPr>
            <a:xfrm>
              <a:off x="3858990" y="4202385"/>
              <a:ext cx="0" cy="7314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11" name="Google Shape;1096;g1d5b4ca8232_0_5818">
              <a:extLst>
                <a:ext uri="{FF2B5EF4-FFF2-40B4-BE49-F238E27FC236}">
                  <a16:creationId xmlns:a16="http://schemas.microsoft.com/office/drawing/2014/main" id="{7D117C48-55E8-3EEA-D9E3-5C729494D787}"/>
                </a:ext>
              </a:extLst>
            </p:cNvPr>
            <p:cNvSpPr txBox="1"/>
            <p:nvPr/>
          </p:nvSpPr>
          <p:spPr>
            <a:xfrm>
              <a:off x="5995576" y="4959155"/>
              <a:ext cx="7914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275" tIns="104063" rIns="208275" bIns="104063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</a:pPr>
              <a:r>
                <a:rPr lang="en-US" sz="1500">
                  <a:solidFill>
                    <a:srgbClr val="000000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Text</a:t>
              </a:r>
              <a:endParaRPr sz="15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endParaRPr>
            </a:p>
          </p:txBody>
        </p:sp>
        <p:pic>
          <p:nvPicPr>
            <p:cNvPr id="1012" name="Google Shape;1097;g1d5b4ca8232_0_5818" descr="A close up of a logo&#10;&#10;Description automatically generated">
              <a:extLst>
                <a:ext uri="{FF2B5EF4-FFF2-40B4-BE49-F238E27FC236}">
                  <a16:creationId xmlns:a16="http://schemas.microsoft.com/office/drawing/2014/main" id="{6BE36BFE-14DF-9763-734E-4267CD98B10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33444" y="4417092"/>
              <a:ext cx="536216" cy="535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3" name="Google Shape;1098;g1d5b4ca8232_0_5818">
              <a:extLst>
                <a:ext uri="{FF2B5EF4-FFF2-40B4-BE49-F238E27FC236}">
                  <a16:creationId xmlns:a16="http://schemas.microsoft.com/office/drawing/2014/main" id="{43F2450B-C4D2-DF3F-1DD6-B6562C24DA0D}"/>
                </a:ext>
              </a:extLst>
            </p:cNvPr>
            <p:cNvSpPr/>
            <p:nvPr/>
          </p:nvSpPr>
          <p:spPr>
            <a:xfrm>
              <a:off x="4733260" y="2515172"/>
              <a:ext cx="1054500" cy="792600"/>
            </a:xfrm>
            <a:prstGeom prst="rect">
              <a:avLst/>
            </a:prstGeom>
            <a:solidFill>
              <a:srgbClr val="76B9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</a:pPr>
              <a:r>
                <a:rPr lang="en-US"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RIVA </a:t>
              </a:r>
              <a:r>
                <a:rPr lang="en-US" sz="1650">
                  <a:solidFill>
                    <a:srgbClr val="FFFFFF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ASR</a:t>
              </a:r>
              <a:endParaRPr sz="165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endParaRPr>
            </a:p>
          </p:txBody>
        </p:sp>
        <p:cxnSp>
          <p:nvCxnSpPr>
            <p:cNvPr id="1014" name="Google Shape;1099;g1d5b4ca8232_0_5818">
              <a:extLst>
                <a:ext uri="{FF2B5EF4-FFF2-40B4-BE49-F238E27FC236}">
                  <a16:creationId xmlns:a16="http://schemas.microsoft.com/office/drawing/2014/main" id="{17AC26E9-D515-37C9-2693-072EB6D593B8}"/>
                </a:ext>
              </a:extLst>
            </p:cNvPr>
            <p:cNvCxnSpPr/>
            <p:nvPr/>
          </p:nvCxnSpPr>
          <p:spPr>
            <a:xfrm>
              <a:off x="3895511" y="2938647"/>
              <a:ext cx="837600" cy="0"/>
            </a:xfrm>
            <a:prstGeom prst="straightConnector1">
              <a:avLst/>
            </a:prstGeom>
            <a:noFill/>
            <a:ln w="12700" cap="flat" cmpd="sng">
              <a:solidFill>
                <a:srgbClr val="666666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1015" name="Google Shape;1100;g1d5b4ca8232_0_5818">
              <a:extLst>
                <a:ext uri="{FF2B5EF4-FFF2-40B4-BE49-F238E27FC236}">
                  <a16:creationId xmlns:a16="http://schemas.microsoft.com/office/drawing/2014/main" id="{B4891F27-4CA1-0C14-8610-91ECA0970544}"/>
                </a:ext>
              </a:extLst>
            </p:cNvPr>
            <p:cNvCxnSpPr>
              <a:endCxn id="1013" idx="3"/>
            </p:cNvCxnSpPr>
            <p:nvPr/>
          </p:nvCxnSpPr>
          <p:spPr>
            <a:xfrm rot="10800000">
              <a:off x="5787760" y="2911472"/>
              <a:ext cx="14541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6" name="Google Shape;1101;g1d5b4ca8232_0_5818">
              <a:extLst>
                <a:ext uri="{FF2B5EF4-FFF2-40B4-BE49-F238E27FC236}">
                  <a16:creationId xmlns:a16="http://schemas.microsoft.com/office/drawing/2014/main" id="{DBE23961-35A4-86CB-3668-3B4CFAA7C192}"/>
                </a:ext>
              </a:extLst>
            </p:cNvPr>
            <p:cNvCxnSpPr/>
            <p:nvPr/>
          </p:nvCxnSpPr>
          <p:spPr>
            <a:xfrm>
              <a:off x="7242020" y="2907787"/>
              <a:ext cx="0" cy="582000"/>
            </a:xfrm>
            <a:prstGeom prst="straightConnector1">
              <a:avLst/>
            </a:prstGeom>
            <a:noFill/>
            <a:ln w="12700" cap="flat" cmpd="sng">
              <a:solidFill>
                <a:srgbClr val="666666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1017" name="Google Shape;1102;g1d5b4ca8232_0_5818">
              <a:extLst>
                <a:ext uri="{FF2B5EF4-FFF2-40B4-BE49-F238E27FC236}">
                  <a16:creationId xmlns:a16="http://schemas.microsoft.com/office/drawing/2014/main" id="{A91ABA9F-6E08-63CB-EAFE-B6E5685271A7}"/>
                </a:ext>
              </a:extLst>
            </p:cNvPr>
            <p:cNvCxnSpPr/>
            <p:nvPr/>
          </p:nvCxnSpPr>
          <p:spPr>
            <a:xfrm>
              <a:off x="3905244" y="2934540"/>
              <a:ext cx="0" cy="7461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103;g1d5b4ca8232_0_5818">
              <a:extLst>
                <a:ext uri="{FF2B5EF4-FFF2-40B4-BE49-F238E27FC236}">
                  <a16:creationId xmlns:a16="http://schemas.microsoft.com/office/drawing/2014/main" id="{DB2867D6-4B19-752B-4F01-CA8C93B4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6282" y="4202385"/>
              <a:ext cx="1856653" cy="0"/>
            </a:xfrm>
            <a:prstGeom prst="straightConnector1">
              <a:avLst/>
            </a:prstGeom>
            <a:noFill/>
            <a:ln w="12700" cap="flat" cmpd="sng">
              <a:solidFill>
                <a:srgbClr val="666666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1019" name="Google Shape;1104;g1d5b4ca8232_0_5818">
              <a:extLst>
                <a:ext uri="{FF2B5EF4-FFF2-40B4-BE49-F238E27FC236}">
                  <a16:creationId xmlns:a16="http://schemas.microsoft.com/office/drawing/2014/main" id="{CF10DEB1-0F34-519A-8DE6-B8829EEB1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0504" y="3676726"/>
              <a:ext cx="1864741" cy="3914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20" name="Google Shape;1106;g1d5b4ca8232_0_5818">
              <a:extLst>
                <a:ext uri="{FF2B5EF4-FFF2-40B4-BE49-F238E27FC236}">
                  <a16:creationId xmlns:a16="http://schemas.microsoft.com/office/drawing/2014/main" id="{DA42949F-A95C-F599-25F3-316874A20B25}"/>
                </a:ext>
              </a:extLst>
            </p:cNvPr>
            <p:cNvSpPr txBox="1"/>
            <p:nvPr/>
          </p:nvSpPr>
          <p:spPr>
            <a:xfrm>
              <a:off x="2040504" y="3431201"/>
              <a:ext cx="11103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8275" tIns="104063" rIns="208275" bIns="104063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</a:pPr>
              <a:r>
                <a:rPr lang="en-US" sz="1500" dirty="0">
                  <a:solidFill>
                    <a:srgbClr val="000000"/>
                  </a:solidFill>
                  <a:latin typeface="NVIDIA Sans" panose="020B0503020203020204" pitchFamily="34" charset="0"/>
                  <a:cs typeface="NVIDIA Sans" panose="020B0503020203020204" pitchFamily="34" charset="0"/>
                  <a:sym typeface="Arial"/>
                </a:rPr>
                <a:t>Speech </a:t>
              </a:r>
              <a:endParaRPr sz="2100" dirty="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endParaRPr>
            </a:p>
          </p:txBody>
        </p:sp>
        <p:pic>
          <p:nvPicPr>
            <p:cNvPr id="1021" name="Google Shape;1107;g1d5b4ca8232_0_5818" descr="Chat bubble outline">
              <a:extLst>
                <a:ext uri="{FF2B5EF4-FFF2-40B4-BE49-F238E27FC236}">
                  <a16:creationId xmlns:a16="http://schemas.microsoft.com/office/drawing/2014/main" id="{2DC62656-FE4A-BA25-A134-DCBD682D69F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2323582" y="2875597"/>
              <a:ext cx="581298" cy="5454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0" name="Google Shape;1112;g1d5b4ca8232_0_5818">
            <a:extLst>
              <a:ext uri="{FF2B5EF4-FFF2-40B4-BE49-F238E27FC236}">
                <a16:creationId xmlns:a16="http://schemas.microsoft.com/office/drawing/2014/main" id="{642E5FAB-BA3E-A848-9A02-9FCFAF22B995}"/>
              </a:ext>
            </a:extLst>
          </p:cNvPr>
          <p:cNvSpPr/>
          <p:nvPr/>
        </p:nvSpPr>
        <p:spPr>
          <a:xfrm>
            <a:off x="7279584" y="8596176"/>
            <a:ext cx="7719562" cy="715950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rPr>
              <a:t>Kubernetes Cluster </a:t>
            </a:r>
            <a:endParaRPr sz="2100" dirty="0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cxnSp>
        <p:nvCxnSpPr>
          <p:cNvPr id="1051" name="Google Shape;1113;g1d5b4ca8232_0_5818">
            <a:extLst>
              <a:ext uri="{FF2B5EF4-FFF2-40B4-BE49-F238E27FC236}">
                <a16:creationId xmlns:a16="http://schemas.microsoft.com/office/drawing/2014/main" id="{A76C03C5-DAB9-5F13-5B94-41E75740A5FB}"/>
              </a:ext>
            </a:extLst>
          </p:cNvPr>
          <p:cNvCxnSpPr>
            <a:stCxn id="1013" idx="0"/>
          </p:cNvCxnSpPr>
          <p:nvPr/>
        </p:nvCxnSpPr>
        <p:spPr>
          <a:xfrm rot="-5400000">
            <a:off x="10864441" y="2897786"/>
            <a:ext cx="890100" cy="1345500"/>
          </a:xfrm>
          <a:prstGeom prst="bentConnector2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1052" name="Google Shape;1114;g1d5b4ca8232_0_5818">
            <a:extLst>
              <a:ext uri="{FF2B5EF4-FFF2-40B4-BE49-F238E27FC236}">
                <a16:creationId xmlns:a16="http://schemas.microsoft.com/office/drawing/2014/main" id="{BAD5A126-787B-7F33-9578-01540744B13F}"/>
              </a:ext>
            </a:extLst>
          </p:cNvPr>
          <p:cNvCxnSpPr/>
          <p:nvPr/>
        </p:nvCxnSpPr>
        <p:spPr>
          <a:xfrm rot="-5400000">
            <a:off x="8444606" y="3914936"/>
            <a:ext cx="4711950" cy="2099250"/>
          </a:xfrm>
          <a:prstGeom prst="bentConnector3">
            <a:avLst>
              <a:gd name="adj1" fmla="val 98655"/>
            </a:avLst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1065" name="Google Shape;1097;g1d5b4ca8232_0_5818" descr="A close up of a logo&#10;&#10;Description automatically generated">
            <a:extLst>
              <a:ext uri="{FF2B5EF4-FFF2-40B4-BE49-F238E27FC236}">
                <a16:creationId xmlns:a16="http://schemas.microsoft.com/office/drawing/2014/main" id="{504A36A6-93D8-4315-2EBC-DA58F8ED00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2765" y="3861620"/>
            <a:ext cx="804324" cy="803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96;g1d5b4ca8232_0_5818">
            <a:extLst>
              <a:ext uri="{FF2B5EF4-FFF2-40B4-BE49-F238E27FC236}">
                <a16:creationId xmlns:a16="http://schemas.microsoft.com/office/drawing/2014/main" id="{ED5BE1D1-4DF5-D7A8-616C-D52EBAAC793A}"/>
              </a:ext>
            </a:extLst>
          </p:cNvPr>
          <p:cNvSpPr txBox="1"/>
          <p:nvPr/>
        </p:nvSpPr>
        <p:spPr>
          <a:xfrm>
            <a:off x="11256656" y="4564011"/>
            <a:ext cx="1187100" cy="40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sz="15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Text</a:t>
            </a:r>
            <a:endParaRPr sz="150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pic>
        <p:nvPicPr>
          <p:cNvPr id="1067" name="Google Shape;1107;g1d5b4ca8232_0_5818" descr="Chat bubble outline">
            <a:extLst>
              <a:ext uri="{FF2B5EF4-FFF2-40B4-BE49-F238E27FC236}">
                <a16:creationId xmlns:a16="http://schemas.microsoft.com/office/drawing/2014/main" id="{3533968D-8B0E-7C0A-8007-500D536D6C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832960" y="3917358"/>
            <a:ext cx="871947" cy="81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107;g1d5b4ca8232_0_5818" descr="Chat bubble outline">
            <a:extLst>
              <a:ext uri="{FF2B5EF4-FFF2-40B4-BE49-F238E27FC236}">
                <a16:creationId xmlns:a16="http://schemas.microsoft.com/office/drawing/2014/main" id="{042A188D-39CB-7574-F3DF-2DA9F71EDF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832960" y="6911439"/>
            <a:ext cx="871947" cy="818193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106;g1d5b4ca8232_0_5818">
            <a:extLst>
              <a:ext uri="{FF2B5EF4-FFF2-40B4-BE49-F238E27FC236}">
                <a16:creationId xmlns:a16="http://schemas.microsoft.com/office/drawing/2014/main" id="{3A3D2468-C9A7-107F-766E-0DF95313C481}"/>
              </a:ext>
            </a:extLst>
          </p:cNvPr>
          <p:cNvSpPr txBox="1"/>
          <p:nvPr/>
        </p:nvSpPr>
        <p:spPr>
          <a:xfrm>
            <a:off x="8428973" y="4697270"/>
            <a:ext cx="166545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sz="15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Speech </a:t>
            </a:r>
            <a:endParaRPr sz="210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1070" name="Google Shape;1106;g1d5b4ca8232_0_5818">
            <a:extLst>
              <a:ext uri="{FF2B5EF4-FFF2-40B4-BE49-F238E27FC236}">
                <a16:creationId xmlns:a16="http://schemas.microsoft.com/office/drawing/2014/main" id="{91B728BB-1AC4-13BC-61CC-5438E485E81C}"/>
              </a:ext>
            </a:extLst>
          </p:cNvPr>
          <p:cNvSpPr txBox="1"/>
          <p:nvPr/>
        </p:nvSpPr>
        <p:spPr>
          <a:xfrm>
            <a:off x="8436208" y="7745371"/>
            <a:ext cx="166545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sz="150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Speech </a:t>
            </a:r>
            <a:endParaRPr sz="210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sp>
        <p:nvSpPr>
          <p:cNvPr id="2" name="Google Shape;863;g1d5b4ca8232_0_3269">
            <a:extLst>
              <a:ext uri="{FF2B5EF4-FFF2-40B4-BE49-F238E27FC236}">
                <a16:creationId xmlns:a16="http://schemas.microsoft.com/office/drawing/2014/main" id="{4D8E3DEC-B006-E32D-2917-40A793718F07}"/>
              </a:ext>
            </a:extLst>
          </p:cNvPr>
          <p:cNvSpPr txBox="1">
            <a:spLocks/>
          </p:cNvSpPr>
          <p:nvPr/>
        </p:nvSpPr>
        <p:spPr>
          <a:xfrm>
            <a:off x="1479081" y="25850"/>
            <a:ext cx="15392700" cy="91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0"/>
              </a:spcBef>
              <a:buSzPts val="6600"/>
            </a:pPr>
            <a:endParaRPr lang="en-US" sz="3600">
              <a:latin typeface="+mj-lt"/>
              <a:cs typeface="NVIDIA Sans" panose="020B0503020203020204" pitchFamily="34" charset="0"/>
              <a:sym typeface="Trebuchet M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7830400-00EC-D567-AA4F-1FFFF5DE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Real-World Applications Challenges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FD703B-17BF-EF43-4793-063E7793C7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Authentication | scaling | monitoring</a:t>
            </a:r>
          </a:p>
          <a:p>
            <a:endParaRPr lang="en-US"/>
          </a:p>
        </p:txBody>
      </p:sp>
      <p:sp>
        <p:nvSpPr>
          <p:cNvPr id="8" name="Google Shape;1106;g1d5b4ca8232_0_5818">
            <a:extLst>
              <a:ext uri="{FF2B5EF4-FFF2-40B4-BE49-F238E27FC236}">
                <a16:creationId xmlns:a16="http://schemas.microsoft.com/office/drawing/2014/main" id="{067D8C43-6159-9C2C-BD01-450F4F67DD03}"/>
              </a:ext>
            </a:extLst>
          </p:cNvPr>
          <p:cNvSpPr txBox="1"/>
          <p:nvPr/>
        </p:nvSpPr>
        <p:spPr>
          <a:xfrm>
            <a:off x="5844722" y="7533186"/>
            <a:ext cx="166545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sz="1500" dirty="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Speech </a:t>
            </a:r>
            <a:endParaRPr sz="2100" dirty="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pic>
        <p:nvPicPr>
          <p:cNvPr id="11" name="Google Shape;1107;g1d5b4ca8232_0_5818" descr="Chat bubble outline">
            <a:extLst>
              <a:ext uri="{FF2B5EF4-FFF2-40B4-BE49-F238E27FC236}">
                <a16:creationId xmlns:a16="http://schemas.microsoft.com/office/drawing/2014/main" id="{2E79A00E-22E8-7A15-4455-C9774DD3B2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269339" y="6699780"/>
            <a:ext cx="871947" cy="818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331AA8-5036-35A7-065C-C039601C8478}"/>
              </a:ext>
            </a:extLst>
          </p:cNvPr>
          <p:cNvCxnSpPr>
            <a:cxnSpLocks/>
            <a:endCxn id="1024" idx="1"/>
          </p:cNvCxnSpPr>
          <p:nvPr/>
        </p:nvCxnSpPr>
        <p:spPr>
          <a:xfrm flipV="1">
            <a:off x="5806733" y="6092051"/>
            <a:ext cx="6943734" cy="13538"/>
          </a:xfrm>
          <a:prstGeom prst="straightConnector1">
            <a:avLst/>
          </a:prstGeom>
          <a:ln w="158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106;g1d5b4ca8232_0_5818">
            <a:extLst>
              <a:ext uri="{FF2B5EF4-FFF2-40B4-BE49-F238E27FC236}">
                <a16:creationId xmlns:a16="http://schemas.microsoft.com/office/drawing/2014/main" id="{C7B904B3-DBBA-CF77-77FF-D7D3B0C2EC1E}"/>
              </a:ext>
            </a:extLst>
          </p:cNvPr>
          <p:cNvSpPr txBox="1"/>
          <p:nvPr/>
        </p:nvSpPr>
        <p:spPr>
          <a:xfrm>
            <a:off x="5398625" y="5819158"/>
            <a:ext cx="166545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8275" tIns="104063" rIns="208275" bIns="104063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en-US" sz="1500" dirty="0">
                <a:solidFill>
                  <a:srgbClr val="000000"/>
                </a:solidFill>
                <a:latin typeface="NVIDIA Sans" panose="020B0503020203020204" pitchFamily="34" charset="0"/>
                <a:cs typeface="NVIDIA Sans" panose="020B0503020203020204" pitchFamily="34" charset="0"/>
                <a:sym typeface="Arial"/>
              </a:rPr>
              <a:t>Text</a:t>
            </a:r>
            <a:endParaRPr sz="2100" dirty="0">
              <a:solidFill>
                <a:srgbClr val="000000"/>
              </a:solidFill>
              <a:latin typeface="NVIDIA Sans" panose="020B0503020203020204" pitchFamily="34" charset="0"/>
              <a:cs typeface="NVIDIA Sans" panose="020B0503020203020204" pitchFamily="34" charset="0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15894B-85A9-DF70-D47C-0D4034363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64"/>
          <a:stretch/>
        </p:blipFill>
        <p:spPr>
          <a:xfrm>
            <a:off x="12053733" y="2360801"/>
            <a:ext cx="2609850" cy="9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Telemetry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1708150" y="3505200"/>
            <a:ext cx="16579850" cy="6197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rebuchet MS"/>
              </a:rPr>
              <a:t>Telemetry: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rebuchet MS"/>
              </a:rPr>
              <a:t>Involves automatically collecting and analyzing data received from a distance </a:t>
            </a:r>
            <a:endParaRPr lang="en-US" sz="2400" dirty="0">
              <a:solidFill>
                <a:schemeClr val="bg1"/>
              </a:solidFill>
            </a:endParaRP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rebuchet MS"/>
              </a:rPr>
              <a:t>Measure physical quantities; hardware counters; and software specific metrics</a:t>
            </a:r>
            <a:endParaRPr lang="en-US" sz="2400" dirty="0">
              <a:solidFill>
                <a:schemeClr val="bg1"/>
              </a:solidFill>
            </a:endParaRP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rebuchet MS"/>
              </a:rPr>
              <a:t>Related to </a:t>
            </a:r>
            <a:r>
              <a:rPr lang="en-US" sz="2400" b="1" dirty="0">
                <a:solidFill>
                  <a:schemeClr val="bg1"/>
                </a:solidFill>
                <a:latin typeface="Trebuchet MS"/>
              </a:rPr>
              <a:t>logging</a:t>
            </a:r>
            <a:r>
              <a:rPr lang="en-US" sz="2400" dirty="0">
                <a:solidFill>
                  <a:schemeClr val="bg1"/>
                </a:solidFill>
                <a:latin typeface="Trebuchet MS"/>
              </a:rPr>
              <a:t> used to more in depth diagnose errors and examine state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rebuchet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rebuchet MS"/>
              </a:rPr>
              <a:t>Why?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rebuchet MS"/>
              </a:rPr>
              <a:t>Identify bottlenecks in the pipeline</a:t>
            </a:r>
            <a:endParaRPr lang="en-US" sz="2400" dirty="0">
              <a:solidFill>
                <a:schemeClr val="bg1"/>
              </a:solidFill>
            </a:endParaRP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rebuchet MS"/>
              </a:rPr>
              <a:t>Alert notifications (out of memory, thread trashing, swapping, …)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rebuchet MS"/>
              </a:rPr>
              <a:t>Calculating and measuring utilization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latin typeface="Trebuchet M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5A9850-D53B-A2B6-87B8-A5BA769BBC44}"/>
              </a:ext>
            </a:extLst>
          </p:cNvPr>
          <p:cNvGrpSpPr/>
          <p:nvPr/>
        </p:nvGrpSpPr>
        <p:grpSpPr>
          <a:xfrm>
            <a:off x="16619307" y="29721"/>
            <a:ext cx="1227580" cy="1227580"/>
            <a:chOff x="24670152" y="2762058"/>
            <a:chExt cx="2455160" cy="2455160"/>
          </a:xfrm>
        </p:grpSpPr>
        <p:pic>
          <p:nvPicPr>
            <p:cNvPr id="4" name="Google Shape;1118;g1d5b4ca8232_0_5818" descr="Monitor with solid fill">
              <a:extLst>
                <a:ext uri="{FF2B5EF4-FFF2-40B4-BE49-F238E27FC236}">
                  <a16:creationId xmlns:a16="http://schemas.microsoft.com/office/drawing/2014/main" id="{9D0E486F-5B20-77DC-8653-680E5CBD95C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670152" y="2762058"/>
              <a:ext cx="2455160" cy="2455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119;g1d5b4ca8232_0_5818">
              <a:extLst>
                <a:ext uri="{FF2B5EF4-FFF2-40B4-BE49-F238E27FC236}">
                  <a16:creationId xmlns:a16="http://schemas.microsoft.com/office/drawing/2014/main" id="{E1FC5C16-FDEE-6026-B1BE-F3633B0C2EE0}"/>
                </a:ext>
              </a:extLst>
            </p:cNvPr>
            <p:cNvSpPr/>
            <p:nvPr/>
          </p:nvSpPr>
          <p:spPr>
            <a:xfrm>
              <a:off x="25391106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6" name="Google Shape;1120;g1d5b4ca8232_0_5818">
              <a:extLst>
                <a:ext uri="{FF2B5EF4-FFF2-40B4-BE49-F238E27FC236}">
                  <a16:creationId xmlns:a16="http://schemas.microsoft.com/office/drawing/2014/main" id="{F065F8A9-D5F3-5049-4EB0-7BC1FCFC2B4B}"/>
                </a:ext>
              </a:extLst>
            </p:cNvPr>
            <p:cNvSpPr/>
            <p:nvPr/>
          </p:nvSpPr>
          <p:spPr>
            <a:xfrm>
              <a:off x="25760577" y="3775443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7" name="Google Shape;1121;g1d5b4ca8232_0_5818">
              <a:extLst>
                <a:ext uri="{FF2B5EF4-FFF2-40B4-BE49-F238E27FC236}">
                  <a16:creationId xmlns:a16="http://schemas.microsoft.com/office/drawing/2014/main" id="{F7FEF8F4-4A70-0A81-1CF4-186BCC97A6CD}"/>
                </a:ext>
              </a:extLst>
            </p:cNvPr>
            <p:cNvSpPr/>
            <p:nvPr/>
          </p:nvSpPr>
          <p:spPr>
            <a:xfrm>
              <a:off x="26071824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8" name="Google Shape;1122;g1d5b4ca8232_0_5818">
              <a:extLst>
                <a:ext uri="{FF2B5EF4-FFF2-40B4-BE49-F238E27FC236}">
                  <a16:creationId xmlns:a16="http://schemas.microsoft.com/office/drawing/2014/main" id="{A83BD7AE-9168-0E8F-A2A3-77F8AE56765D}"/>
                </a:ext>
              </a:extLst>
            </p:cNvPr>
            <p:cNvSpPr/>
            <p:nvPr/>
          </p:nvSpPr>
          <p:spPr>
            <a:xfrm>
              <a:off x="26381511" y="3775440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065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16D57-9926-48EB-A2FD-BD66DD106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Data center GPU manager - DCGM</a:t>
            </a:r>
          </a:p>
        </p:txBody>
      </p:sp>
      <p:sp>
        <p:nvSpPr>
          <p:cNvPr id="139" name="Google Shape;139;p17"/>
          <p:cNvSpPr txBox="1"/>
          <p:nvPr/>
        </p:nvSpPr>
        <p:spPr>
          <a:xfrm>
            <a:off x="84125" y="4972213"/>
            <a:ext cx="2322000" cy="112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333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 Utilization</a:t>
            </a:r>
            <a:endParaRPr sz="2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for capacity planning</a:t>
            </a:r>
            <a:endParaRPr sz="1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2714292" y="5087718"/>
            <a:ext cx="2322000" cy="148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Tensor core Utilization</a:t>
            </a:r>
            <a:endParaRPr sz="2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for higher app performance</a:t>
            </a:r>
            <a:endParaRPr sz="1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8813288" y="5087719"/>
            <a:ext cx="2322000" cy="148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NVLink/PCIe Usage</a:t>
            </a:r>
            <a:endParaRPr sz="2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for optimal app performance</a:t>
            </a:r>
            <a:endParaRPr sz="1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5344458" y="5087719"/>
            <a:ext cx="3160500" cy="123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Memory &amp; Bandwidth Usage</a:t>
            </a:r>
            <a:endParaRPr sz="2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for optimal app performance</a:t>
            </a:r>
            <a:endParaRPr sz="1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1443455" y="5087719"/>
            <a:ext cx="2322000" cy="123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GPU Power consumption</a:t>
            </a:r>
            <a:endParaRPr sz="2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for GPU health</a:t>
            </a:r>
            <a:endParaRPr sz="1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14073622" y="5087719"/>
            <a:ext cx="2322000" cy="123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GPU Temperature</a:t>
            </a:r>
            <a:endParaRPr sz="2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for GPU health</a:t>
            </a:r>
            <a:endParaRPr sz="1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16703793" y="5087719"/>
            <a:ext cx="1507500" cy="148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 sz="2333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errors</a:t>
            </a:r>
            <a:endParaRPr sz="2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667">
                <a:solidFill>
                  <a:srgbClr val="3C4043"/>
                </a:solidFill>
                <a:latin typeface="Trebuchet MS"/>
                <a:ea typeface="Trebuchet MS"/>
                <a:cs typeface="Trebuchet MS"/>
                <a:sym typeface="Trebuchet MS"/>
              </a:rPr>
              <a:t>for GPU health</a:t>
            </a:r>
            <a:endParaRPr sz="1667">
              <a:solidFill>
                <a:srgbClr val="3C40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1689" y="3470775"/>
            <a:ext cx="1302975" cy="161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4631" y="3898247"/>
            <a:ext cx="119015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1040" y="3873124"/>
            <a:ext cx="1536753" cy="81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581" y="3898247"/>
            <a:ext cx="1190155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7"/>
          <p:cNvGrpSpPr/>
          <p:nvPr/>
        </p:nvGrpSpPr>
        <p:grpSpPr>
          <a:xfrm>
            <a:off x="6418681" y="3821843"/>
            <a:ext cx="768465" cy="914400"/>
            <a:chOff x="3881136" y="2811293"/>
            <a:chExt cx="461079" cy="548640"/>
          </a:xfrm>
        </p:grpSpPr>
        <p:grpSp>
          <p:nvGrpSpPr>
            <p:cNvPr id="151" name="Google Shape;151;p17"/>
            <p:cNvGrpSpPr/>
            <p:nvPr/>
          </p:nvGrpSpPr>
          <p:grpSpPr>
            <a:xfrm>
              <a:off x="3881136" y="2811293"/>
              <a:ext cx="461079" cy="548640"/>
              <a:chOff x="633302" y="3426609"/>
              <a:chExt cx="223520" cy="478632"/>
            </a:xfrm>
          </p:grpSpPr>
          <p:sp>
            <p:nvSpPr>
              <p:cNvPr id="152" name="Google Shape;152;p17"/>
              <p:cNvSpPr/>
              <p:nvPr/>
            </p:nvSpPr>
            <p:spPr>
              <a:xfrm>
                <a:off x="633302" y="3426609"/>
                <a:ext cx="223520" cy="478632"/>
              </a:xfrm>
              <a:prstGeom prst="rect">
                <a:avLst/>
              </a:prstGeom>
              <a:solidFill>
                <a:srgbClr val="588A00"/>
              </a:solidFill>
              <a:ln w="127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52375" tIns="76167" rIns="152375" bIns="7616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</a:pPr>
                <a:endPara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153" name="Google Shape;153;p17"/>
              <p:cNvCxnSpPr/>
              <p:nvPr/>
            </p:nvCxnSpPr>
            <p:spPr>
              <a:xfrm>
                <a:off x="678102" y="3426609"/>
                <a:ext cx="0" cy="4786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" name="Google Shape;154;p17"/>
              <p:cNvCxnSpPr/>
              <p:nvPr/>
            </p:nvCxnSpPr>
            <p:spPr>
              <a:xfrm>
                <a:off x="725727" y="3426609"/>
                <a:ext cx="0" cy="4786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" name="Google Shape;155;p17"/>
              <p:cNvCxnSpPr/>
              <p:nvPr/>
            </p:nvCxnSpPr>
            <p:spPr>
              <a:xfrm>
                <a:off x="773352" y="3426609"/>
                <a:ext cx="0" cy="4786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" name="Google Shape;156;p17"/>
              <p:cNvCxnSpPr/>
              <p:nvPr/>
            </p:nvCxnSpPr>
            <p:spPr>
              <a:xfrm>
                <a:off x="820977" y="3426609"/>
                <a:ext cx="0" cy="4786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" name="Google Shape;157;p17"/>
              <p:cNvCxnSpPr/>
              <p:nvPr/>
            </p:nvCxnSpPr>
            <p:spPr>
              <a:xfrm>
                <a:off x="633302" y="3467090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8" name="Google Shape;158;p17"/>
              <p:cNvCxnSpPr/>
              <p:nvPr/>
            </p:nvCxnSpPr>
            <p:spPr>
              <a:xfrm>
                <a:off x="633302" y="3507571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" name="Google Shape;159;p17"/>
              <p:cNvCxnSpPr/>
              <p:nvPr/>
            </p:nvCxnSpPr>
            <p:spPr>
              <a:xfrm>
                <a:off x="633302" y="3548052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" name="Google Shape;160;p17"/>
              <p:cNvCxnSpPr/>
              <p:nvPr/>
            </p:nvCxnSpPr>
            <p:spPr>
              <a:xfrm>
                <a:off x="633302" y="3588533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" name="Google Shape;161;p17"/>
              <p:cNvCxnSpPr/>
              <p:nvPr/>
            </p:nvCxnSpPr>
            <p:spPr>
              <a:xfrm>
                <a:off x="633302" y="3629014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" name="Google Shape;162;p17"/>
              <p:cNvCxnSpPr/>
              <p:nvPr/>
            </p:nvCxnSpPr>
            <p:spPr>
              <a:xfrm>
                <a:off x="633302" y="3669495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3" name="Google Shape;163;p17"/>
              <p:cNvCxnSpPr/>
              <p:nvPr/>
            </p:nvCxnSpPr>
            <p:spPr>
              <a:xfrm>
                <a:off x="633302" y="3709975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" name="Google Shape;164;p17"/>
              <p:cNvCxnSpPr/>
              <p:nvPr/>
            </p:nvCxnSpPr>
            <p:spPr>
              <a:xfrm>
                <a:off x="633302" y="3750456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5" name="Google Shape;165;p17"/>
              <p:cNvCxnSpPr/>
              <p:nvPr/>
            </p:nvCxnSpPr>
            <p:spPr>
              <a:xfrm>
                <a:off x="633302" y="3790937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" name="Google Shape;166;p17"/>
              <p:cNvCxnSpPr/>
              <p:nvPr/>
            </p:nvCxnSpPr>
            <p:spPr>
              <a:xfrm>
                <a:off x="633302" y="3831418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" name="Google Shape;167;p17"/>
              <p:cNvCxnSpPr/>
              <p:nvPr/>
            </p:nvCxnSpPr>
            <p:spPr>
              <a:xfrm>
                <a:off x="633302" y="3871899"/>
                <a:ext cx="223520" cy="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68" name="Google Shape;168;p17"/>
            <p:cNvSpPr/>
            <p:nvPr/>
          </p:nvSpPr>
          <p:spPr>
            <a:xfrm>
              <a:off x="3881136" y="3136106"/>
              <a:ext cx="288896" cy="223827"/>
            </a:xfrm>
            <a:prstGeom prst="rect">
              <a:avLst/>
            </a:prstGeom>
            <a:solidFill>
              <a:schemeClr val="dk2">
                <a:alpha val="28627"/>
              </a:schemeClr>
            </a:solidFill>
            <a:ln>
              <a:noFill/>
            </a:ln>
          </p:spPr>
          <p:txBody>
            <a:bodyPr spcFirstLastPara="1" wrap="square" lIns="152375" tIns="76167" rIns="152375" bIns="761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" name="Google Shape;169;p1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38555" y="3745847"/>
            <a:ext cx="5334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6229" y="8855375"/>
            <a:ext cx="1886578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7671265" y="7539303"/>
            <a:ext cx="275650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67" rIns="152375" bIns="76167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667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NVIDIA DCGM</a:t>
            </a:r>
            <a:endParaRPr lang="en-US" sz="2667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8897328" y="8328128"/>
            <a:ext cx="304500" cy="457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7"/>
          <p:cNvSpPr/>
          <p:nvPr/>
        </p:nvSpPr>
        <p:spPr>
          <a:xfrm rot="10800000">
            <a:off x="1168947" y="6554945"/>
            <a:ext cx="15761000" cy="7505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6B900">
                  <a:alpha val="6666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152375" tIns="76167" rIns="152375" bIns="761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85340" y="3934550"/>
            <a:ext cx="1066793" cy="6893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/>
          <p:nvPr/>
        </p:nvSpPr>
        <p:spPr>
          <a:xfrm>
            <a:off x="17098083" y="3793480"/>
            <a:ext cx="533500" cy="8000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2375" tIns="152375" rIns="152375" bIns="15237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sz="2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6AB532-D7F5-488D-B06F-27C78055EF13}"/>
              </a:ext>
            </a:extLst>
          </p:cNvPr>
          <p:cNvSpPr txBox="1"/>
          <p:nvPr/>
        </p:nvSpPr>
        <p:spPr>
          <a:xfrm>
            <a:off x="885784" y="9098746"/>
            <a:ext cx="6038924" cy="6463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92D050"/>
                </a:solidFill>
              </a:rPr>
              <a:t>7 GPU METRICS TO MONITOR FOR HIGHER AVAILABILITY, UTILIZATION &amp; APPLICATION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ABDCA5-0742-EFC4-37D6-11D57A578FFF}"/>
              </a:ext>
            </a:extLst>
          </p:cNvPr>
          <p:cNvGrpSpPr/>
          <p:nvPr/>
        </p:nvGrpSpPr>
        <p:grpSpPr>
          <a:xfrm>
            <a:off x="16619307" y="29721"/>
            <a:ext cx="1227580" cy="1227580"/>
            <a:chOff x="24670152" y="2762058"/>
            <a:chExt cx="2455160" cy="2455160"/>
          </a:xfrm>
        </p:grpSpPr>
        <p:pic>
          <p:nvPicPr>
            <p:cNvPr id="5" name="Google Shape;1118;g1d5b4ca8232_0_5818" descr="Monitor with solid fill">
              <a:extLst>
                <a:ext uri="{FF2B5EF4-FFF2-40B4-BE49-F238E27FC236}">
                  <a16:creationId xmlns:a16="http://schemas.microsoft.com/office/drawing/2014/main" id="{FC62AFF6-CCFE-E93C-FAFE-0B94A9D332F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4670152" y="2762058"/>
              <a:ext cx="2455160" cy="2455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119;g1d5b4ca8232_0_5818">
              <a:extLst>
                <a:ext uri="{FF2B5EF4-FFF2-40B4-BE49-F238E27FC236}">
                  <a16:creationId xmlns:a16="http://schemas.microsoft.com/office/drawing/2014/main" id="{4B4FB0F4-BB83-C588-8F6C-1C039E763D0E}"/>
                </a:ext>
              </a:extLst>
            </p:cNvPr>
            <p:cNvSpPr/>
            <p:nvPr/>
          </p:nvSpPr>
          <p:spPr>
            <a:xfrm>
              <a:off x="25391106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7" name="Google Shape;1120;g1d5b4ca8232_0_5818">
              <a:extLst>
                <a:ext uri="{FF2B5EF4-FFF2-40B4-BE49-F238E27FC236}">
                  <a16:creationId xmlns:a16="http://schemas.microsoft.com/office/drawing/2014/main" id="{01BB32DA-4B38-0616-7518-5A004B85D283}"/>
                </a:ext>
              </a:extLst>
            </p:cNvPr>
            <p:cNvSpPr/>
            <p:nvPr/>
          </p:nvSpPr>
          <p:spPr>
            <a:xfrm>
              <a:off x="25760577" y="3775443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8" name="Google Shape;1121;g1d5b4ca8232_0_5818">
              <a:extLst>
                <a:ext uri="{FF2B5EF4-FFF2-40B4-BE49-F238E27FC236}">
                  <a16:creationId xmlns:a16="http://schemas.microsoft.com/office/drawing/2014/main" id="{20B65805-CE72-921E-7647-38CD6525224D}"/>
                </a:ext>
              </a:extLst>
            </p:cNvPr>
            <p:cNvSpPr/>
            <p:nvPr/>
          </p:nvSpPr>
          <p:spPr>
            <a:xfrm>
              <a:off x="26071824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9" name="Google Shape;1122;g1d5b4ca8232_0_5818">
              <a:extLst>
                <a:ext uri="{FF2B5EF4-FFF2-40B4-BE49-F238E27FC236}">
                  <a16:creationId xmlns:a16="http://schemas.microsoft.com/office/drawing/2014/main" id="{2F3B6AB2-16EE-30D3-D81C-4EE956C02529}"/>
                </a:ext>
              </a:extLst>
            </p:cNvPr>
            <p:cNvSpPr/>
            <p:nvPr/>
          </p:nvSpPr>
          <p:spPr>
            <a:xfrm>
              <a:off x="26381511" y="3775440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</a:t>
            </a:r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DCGM integration with monitoring tools</a:t>
            </a:r>
          </a:p>
        </p:txBody>
      </p:sp>
      <p:sp>
        <p:nvSpPr>
          <p:cNvPr id="128" name="Google Shape;128;p18"/>
          <p:cNvSpPr txBox="1">
            <a:spLocks noGrp="1"/>
          </p:cNvSpPr>
          <p:nvPr>
            <p:ph idx="4294967295"/>
          </p:nvPr>
        </p:nvSpPr>
        <p:spPr>
          <a:xfrm>
            <a:off x="1009650" y="2895600"/>
            <a:ext cx="9848850" cy="619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52375" tIns="76167" rIns="152375" bIns="76167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-GB" sz="2800" dirty="0">
                <a:solidFill>
                  <a:srgbClr val="3C4043"/>
                </a:solidFill>
              </a:rPr>
              <a:t>GPU metrics from DCGM can be exported into</a:t>
            </a:r>
            <a:r>
              <a:rPr lang="en-GB" sz="2800" dirty="0"/>
              <a:t> </a:t>
            </a:r>
            <a:r>
              <a:rPr lang="en-GB" sz="2800" i="1" u="sng" dirty="0">
                <a:solidFill>
                  <a:schemeClr val="hlink"/>
                </a:solidFill>
                <a:hlinkClick r:id="rId3"/>
              </a:rPr>
              <a:t>Prometheus</a:t>
            </a:r>
            <a:r>
              <a:rPr lang="en-GB" sz="2800" i="1" dirty="0"/>
              <a:t>, </a:t>
            </a:r>
            <a:r>
              <a:rPr lang="en-GB" sz="2800" i="1" u="sng" dirty="0">
                <a:solidFill>
                  <a:schemeClr val="hlink"/>
                </a:solidFill>
                <a:hlinkClick r:id="rId4"/>
              </a:rPr>
              <a:t>Kubernetes</a:t>
            </a:r>
            <a:r>
              <a:rPr lang="en-GB" sz="2800" i="1" dirty="0"/>
              <a:t>, </a:t>
            </a:r>
            <a:r>
              <a:rPr lang="en-GB" sz="2800" i="1" u="sng" dirty="0" err="1">
                <a:solidFill>
                  <a:schemeClr val="hlink"/>
                </a:solidFill>
                <a:hlinkClick r:id="rId5"/>
              </a:rPr>
              <a:t>collectd</a:t>
            </a:r>
            <a:r>
              <a:rPr lang="en-GB" sz="2800" i="1" dirty="0"/>
              <a:t> &amp; </a:t>
            </a:r>
            <a:r>
              <a:rPr lang="en-GB" sz="2800" i="1" u="sng" dirty="0" err="1">
                <a:solidFill>
                  <a:schemeClr val="hlink"/>
                </a:solidFill>
                <a:hlinkClick r:id="rId6"/>
              </a:rPr>
              <a:t>Telegraf</a:t>
            </a:r>
            <a:r>
              <a:rPr lang="en-GB" sz="2800" i="1" dirty="0"/>
              <a:t> </a:t>
            </a:r>
            <a:r>
              <a:rPr lang="en-GB" sz="2800" dirty="0">
                <a:solidFill>
                  <a:srgbClr val="3C4043"/>
                </a:solidFill>
              </a:rPr>
              <a:t>monitoring/metrics</a:t>
            </a:r>
          </a:p>
          <a:p>
            <a:pPr marL="0" indent="0">
              <a:spcBef>
                <a:spcPts val="0"/>
              </a:spcBef>
              <a:buSzPts val="1800"/>
            </a:pPr>
            <a:endParaRPr lang="en-US" sz="2800" dirty="0">
              <a:solidFill>
                <a:srgbClr val="3C4043"/>
              </a:solidFill>
            </a:endParaRPr>
          </a:p>
          <a:p>
            <a:pPr marL="0" indent="0">
              <a:spcBef>
                <a:spcPts val="0"/>
              </a:spcBef>
              <a:buSzPts val="1800"/>
              <a:buNone/>
            </a:pPr>
            <a:r>
              <a:rPr lang="en-US" sz="2800" dirty="0">
                <a:solidFill>
                  <a:srgbClr val="3C4043"/>
                </a:solidFill>
              </a:rPr>
              <a:t>Easy visualization e.g.</a:t>
            </a:r>
            <a:r>
              <a:rPr lang="en-US" sz="2800" dirty="0"/>
              <a:t> </a:t>
            </a:r>
            <a:r>
              <a:rPr lang="en-US" sz="2800" u="sng" dirty="0">
                <a:solidFill>
                  <a:schemeClr val="hlink"/>
                </a:solidFill>
                <a:hlinkClick r:id="rId7"/>
              </a:rPr>
              <a:t>Grafana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3C4043"/>
                </a:solidFill>
              </a:rPr>
              <a:t>Prometheus/</a:t>
            </a:r>
            <a:r>
              <a:rPr lang="en-US" sz="2800" dirty="0" err="1">
                <a:solidFill>
                  <a:srgbClr val="3C4043"/>
                </a:solidFill>
                <a:sym typeface="Trebuchet MS"/>
              </a:rPr>
              <a:t>collectd</a:t>
            </a:r>
            <a:endParaRPr lang="en-US" sz="2800" dirty="0">
              <a:solidFill>
                <a:srgbClr val="3C4043"/>
              </a:solidFill>
              <a:sym typeface="Trebuchet MS"/>
            </a:endParaRPr>
          </a:p>
          <a:p>
            <a:pPr marL="0" indent="0">
              <a:spcBef>
                <a:spcPts val="0"/>
              </a:spcBef>
              <a:buSzPts val="1800"/>
            </a:pPr>
            <a:endParaRPr lang="en-US" sz="2800" dirty="0">
              <a:solidFill>
                <a:srgbClr val="000000"/>
              </a:solidFill>
              <a:latin typeface="Trebuchet MS"/>
              <a:sym typeface="Trebuchet MS"/>
            </a:endParaRPr>
          </a:p>
          <a:p>
            <a:pPr marL="0" indent="0">
              <a:spcBef>
                <a:spcPts val="0"/>
              </a:spcBef>
              <a:buSzPts val="1800"/>
              <a:buNone/>
            </a:pPr>
            <a:r>
              <a:rPr lang="en-GB" sz="2800" dirty="0">
                <a:solidFill>
                  <a:srgbClr val="3C4043"/>
                </a:solidFill>
              </a:rPr>
              <a:t>DCGM available for GPUs on-premises data </a:t>
            </a:r>
            <a:r>
              <a:rPr lang="en-GB" sz="2800" dirty="0" err="1">
                <a:solidFill>
                  <a:srgbClr val="3C4043"/>
                </a:solidFill>
              </a:rPr>
              <a:t>center</a:t>
            </a:r>
            <a:r>
              <a:rPr lang="en-GB" sz="2800" dirty="0">
                <a:solidFill>
                  <a:srgbClr val="3C4043"/>
                </a:solidFill>
              </a:rPr>
              <a:t> and public clouds</a:t>
            </a:r>
          </a:p>
          <a:p>
            <a:pPr marL="0" indent="0" algn="ctr">
              <a:spcBef>
                <a:spcPts val="0"/>
              </a:spcBef>
              <a:buSzPts val="1800"/>
            </a:pPr>
            <a:endParaRPr dirty="0">
              <a:solidFill>
                <a:srgbClr val="3C4043"/>
              </a:solidFill>
            </a:endParaRPr>
          </a:p>
        </p:txBody>
      </p:sp>
      <p:grpSp>
        <p:nvGrpSpPr>
          <p:cNvPr id="119" name="Google Shape;119;p18"/>
          <p:cNvGrpSpPr/>
          <p:nvPr/>
        </p:nvGrpSpPr>
        <p:grpSpPr>
          <a:xfrm>
            <a:off x="2500359" y="7132083"/>
            <a:ext cx="4429080" cy="2682712"/>
            <a:chOff x="620852" y="2463638"/>
            <a:chExt cx="2285310" cy="1582969"/>
          </a:xfrm>
        </p:grpSpPr>
        <p:pic>
          <p:nvPicPr>
            <p:cNvPr id="120" name="Google Shape;120;p18"/>
            <p:cNvPicPr preferRelativeResize="0"/>
            <p:nvPr/>
          </p:nvPicPr>
          <p:blipFill rotWithShape="1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2200" y="2480842"/>
              <a:ext cx="455425" cy="442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8"/>
            <p:cNvSpPr/>
            <p:nvPr/>
          </p:nvSpPr>
          <p:spPr>
            <a:xfrm>
              <a:off x="620852" y="3120748"/>
              <a:ext cx="2025600" cy="39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52375" tIns="76167" rIns="152375" bIns="7616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DCGM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" name="Google Shape;122;p18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7806" y="3589407"/>
              <a:ext cx="707467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8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53758" y="3589407"/>
              <a:ext cx="707467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8"/>
            <p:cNvPicPr preferRelativeResize="0"/>
            <p:nvPr/>
          </p:nvPicPr>
          <p:blipFill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7356" y="2497767"/>
              <a:ext cx="455415" cy="45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8"/>
            <p:cNvPicPr preferRelativeResize="0"/>
            <p:nvPr/>
          </p:nvPicPr>
          <p:blipFill rotWithShape="1">
            <a:blip r:embed="rId1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99225" y="2463638"/>
              <a:ext cx="500050" cy="52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8"/>
            <p:cNvPicPr preferRelativeResize="0"/>
            <p:nvPr/>
          </p:nvPicPr>
          <p:blipFill rotWithShape="1">
            <a:blip r:embed="rId1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50738" y="2503991"/>
              <a:ext cx="455424" cy="4447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118;p18">
            <a:extLst>
              <a:ext uri="{FF2B5EF4-FFF2-40B4-BE49-F238E27FC236}">
                <a16:creationId xmlns:a16="http://schemas.microsoft.com/office/drawing/2014/main" id="{63109C47-2125-41B2-B5BC-6F4DCEAD2055}"/>
              </a:ext>
            </a:extLst>
          </p:cNvPr>
          <p:cNvPicPr preferRelativeResize="0"/>
          <p:nvPr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51813" y="2018437"/>
            <a:ext cx="4674937" cy="312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27;p18">
            <a:extLst>
              <a:ext uri="{FF2B5EF4-FFF2-40B4-BE49-F238E27FC236}">
                <a16:creationId xmlns:a16="http://schemas.microsoft.com/office/drawing/2014/main" id="{35F71E97-94F0-4FF7-A56C-46AD4912ED29}"/>
              </a:ext>
            </a:extLst>
          </p:cNvPr>
          <p:cNvPicPr preferRelativeResize="0"/>
          <p:nvPr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2234" y="6330090"/>
            <a:ext cx="5202258" cy="290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30;p18">
            <a:extLst>
              <a:ext uri="{FF2B5EF4-FFF2-40B4-BE49-F238E27FC236}">
                <a16:creationId xmlns:a16="http://schemas.microsoft.com/office/drawing/2014/main" id="{C82F154D-0364-4087-B8EE-0C4D75AEDAA6}"/>
              </a:ext>
            </a:extLst>
          </p:cNvPr>
          <p:cNvSpPr txBox="1"/>
          <p:nvPr/>
        </p:nvSpPr>
        <p:spPr>
          <a:xfrm>
            <a:off x="12900531" y="5143500"/>
            <a:ext cx="4377500" cy="4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152375" rIns="152375" bIns="1523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-US" sz="1667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 via Prometheus &amp; Grafana</a:t>
            </a:r>
            <a:endParaRPr sz="1667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" name="Google Shape;131;p18">
            <a:extLst>
              <a:ext uri="{FF2B5EF4-FFF2-40B4-BE49-F238E27FC236}">
                <a16:creationId xmlns:a16="http://schemas.microsoft.com/office/drawing/2014/main" id="{9CCC3791-75B2-43B6-BA48-B9BAB14C01E0}"/>
              </a:ext>
            </a:extLst>
          </p:cNvPr>
          <p:cNvSpPr txBox="1"/>
          <p:nvPr/>
        </p:nvSpPr>
        <p:spPr>
          <a:xfrm>
            <a:off x="13289613" y="9231164"/>
            <a:ext cx="3767500" cy="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152375" rIns="152375" bIns="1523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-US" sz="1667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 via </a:t>
            </a:r>
            <a:r>
              <a:rPr lang="en-US" sz="1667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collectd</a:t>
            </a:r>
            <a:r>
              <a:rPr lang="en-US" sz="1667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&amp; Grafana</a:t>
            </a:r>
            <a:endParaRPr sz="1667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798C74-A506-C761-D5D4-3C55449D29B0}"/>
              </a:ext>
            </a:extLst>
          </p:cNvPr>
          <p:cNvGrpSpPr/>
          <p:nvPr/>
        </p:nvGrpSpPr>
        <p:grpSpPr>
          <a:xfrm>
            <a:off x="16619307" y="29721"/>
            <a:ext cx="1227580" cy="1227580"/>
            <a:chOff x="24670152" y="2762058"/>
            <a:chExt cx="2455160" cy="2455160"/>
          </a:xfrm>
        </p:grpSpPr>
        <p:pic>
          <p:nvPicPr>
            <p:cNvPr id="3" name="Google Shape;1118;g1d5b4ca8232_0_5818" descr="Monitor with solid fill">
              <a:extLst>
                <a:ext uri="{FF2B5EF4-FFF2-40B4-BE49-F238E27FC236}">
                  <a16:creationId xmlns:a16="http://schemas.microsoft.com/office/drawing/2014/main" id="{D4F728B2-1E05-E180-028B-87A20909CE0C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4670152" y="2762058"/>
              <a:ext cx="2455160" cy="2455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119;g1d5b4ca8232_0_5818">
              <a:extLst>
                <a:ext uri="{FF2B5EF4-FFF2-40B4-BE49-F238E27FC236}">
                  <a16:creationId xmlns:a16="http://schemas.microsoft.com/office/drawing/2014/main" id="{4E456A0B-6015-8509-8C74-AB22FBDABBDE}"/>
                </a:ext>
              </a:extLst>
            </p:cNvPr>
            <p:cNvSpPr/>
            <p:nvPr/>
          </p:nvSpPr>
          <p:spPr>
            <a:xfrm>
              <a:off x="25391106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5" name="Google Shape;1120;g1d5b4ca8232_0_5818">
              <a:extLst>
                <a:ext uri="{FF2B5EF4-FFF2-40B4-BE49-F238E27FC236}">
                  <a16:creationId xmlns:a16="http://schemas.microsoft.com/office/drawing/2014/main" id="{4A60325E-52A4-6342-06FE-F4D54877853A}"/>
                </a:ext>
              </a:extLst>
            </p:cNvPr>
            <p:cNvSpPr/>
            <p:nvPr/>
          </p:nvSpPr>
          <p:spPr>
            <a:xfrm>
              <a:off x="25760577" y="3775443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6" name="Google Shape;1121;g1d5b4ca8232_0_5818">
              <a:extLst>
                <a:ext uri="{FF2B5EF4-FFF2-40B4-BE49-F238E27FC236}">
                  <a16:creationId xmlns:a16="http://schemas.microsoft.com/office/drawing/2014/main" id="{F863AAFA-922F-0CBC-7AEC-918E76733CE9}"/>
                </a:ext>
              </a:extLst>
            </p:cNvPr>
            <p:cNvSpPr/>
            <p:nvPr/>
          </p:nvSpPr>
          <p:spPr>
            <a:xfrm>
              <a:off x="26071824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7" name="Google Shape;1122;g1d5b4ca8232_0_5818">
              <a:extLst>
                <a:ext uri="{FF2B5EF4-FFF2-40B4-BE49-F238E27FC236}">
                  <a16:creationId xmlns:a16="http://schemas.microsoft.com/office/drawing/2014/main" id="{0D35B74C-DB2B-D0E9-F208-2B6903662EB4}"/>
                </a:ext>
              </a:extLst>
            </p:cNvPr>
            <p:cNvSpPr/>
            <p:nvPr/>
          </p:nvSpPr>
          <p:spPr>
            <a:xfrm>
              <a:off x="26381511" y="3775440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7F1A-A7CC-4464-BB3D-9B909EBE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8728-B8F9-42BC-9CFB-55E2295011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General dashboard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15CD857-1F44-4F2E-AD23-6D33FC6423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735" y="1947672"/>
            <a:ext cx="12774529" cy="79800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636A7E7-1483-FE63-6520-6248475F39E7}"/>
              </a:ext>
            </a:extLst>
          </p:cNvPr>
          <p:cNvGrpSpPr/>
          <p:nvPr/>
        </p:nvGrpSpPr>
        <p:grpSpPr>
          <a:xfrm>
            <a:off x="16619307" y="29721"/>
            <a:ext cx="1227580" cy="1227580"/>
            <a:chOff x="24670152" y="2762058"/>
            <a:chExt cx="2455160" cy="2455160"/>
          </a:xfrm>
        </p:grpSpPr>
        <p:pic>
          <p:nvPicPr>
            <p:cNvPr id="6" name="Google Shape;1118;g1d5b4ca8232_0_5818" descr="Monitor with solid fill">
              <a:extLst>
                <a:ext uri="{FF2B5EF4-FFF2-40B4-BE49-F238E27FC236}">
                  <a16:creationId xmlns:a16="http://schemas.microsoft.com/office/drawing/2014/main" id="{50C6AE55-6585-0580-2388-2079E764624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670152" y="2762058"/>
              <a:ext cx="2455160" cy="2455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119;g1d5b4ca8232_0_5818">
              <a:extLst>
                <a:ext uri="{FF2B5EF4-FFF2-40B4-BE49-F238E27FC236}">
                  <a16:creationId xmlns:a16="http://schemas.microsoft.com/office/drawing/2014/main" id="{FAFCC2CA-2C56-F699-9B62-1D9690BA857D}"/>
                </a:ext>
              </a:extLst>
            </p:cNvPr>
            <p:cNvSpPr/>
            <p:nvPr/>
          </p:nvSpPr>
          <p:spPr>
            <a:xfrm>
              <a:off x="25391106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8" name="Google Shape;1120;g1d5b4ca8232_0_5818">
              <a:extLst>
                <a:ext uri="{FF2B5EF4-FFF2-40B4-BE49-F238E27FC236}">
                  <a16:creationId xmlns:a16="http://schemas.microsoft.com/office/drawing/2014/main" id="{4530A814-07E9-D134-96C4-F3EC69704125}"/>
                </a:ext>
              </a:extLst>
            </p:cNvPr>
            <p:cNvSpPr/>
            <p:nvPr/>
          </p:nvSpPr>
          <p:spPr>
            <a:xfrm>
              <a:off x="25760577" y="3775443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9" name="Google Shape;1121;g1d5b4ca8232_0_5818">
              <a:extLst>
                <a:ext uri="{FF2B5EF4-FFF2-40B4-BE49-F238E27FC236}">
                  <a16:creationId xmlns:a16="http://schemas.microsoft.com/office/drawing/2014/main" id="{E24951F7-5D13-68E4-3241-9C5765C25E13}"/>
                </a:ext>
              </a:extLst>
            </p:cNvPr>
            <p:cNvSpPr/>
            <p:nvPr/>
          </p:nvSpPr>
          <p:spPr>
            <a:xfrm>
              <a:off x="26071824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10" name="Google Shape;1122;g1d5b4ca8232_0_5818">
              <a:extLst>
                <a:ext uri="{FF2B5EF4-FFF2-40B4-BE49-F238E27FC236}">
                  <a16:creationId xmlns:a16="http://schemas.microsoft.com/office/drawing/2014/main" id="{93FAB910-1498-5422-B70D-96103A518843}"/>
                </a:ext>
              </a:extLst>
            </p:cNvPr>
            <p:cNvSpPr/>
            <p:nvPr/>
          </p:nvSpPr>
          <p:spPr>
            <a:xfrm>
              <a:off x="26381511" y="3775440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91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EF62-FB25-8B20-42BB-40F95AE8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>
                <a:effectLst/>
                <a:latin typeface="din-2014"/>
              </a:rPr>
              <a:t>Monitoring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40F4-A030-AB5A-5CCF-FC34CE219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Riva Metric Examples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D68F11-DB2F-915A-C796-5455FDC28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915134"/>
              </p:ext>
            </p:extLst>
          </p:nvPr>
        </p:nvGraphicFramePr>
        <p:xfrm>
          <a:off x="441113" y="1947672"/>
          <a:ext cx="16538670" cy="7208255"/>
        </p:xfrm>
        <a:graphic>
          <a:graphicData uri="http://schemas.openxmlformats.org/drawingml/2006/table">
            <a:tbl>
              <a:tblPr/>
              <a:tblGrid>
                <a:gridCol w="5512890">
                  <a:extLst>
                    <a:ext uri="{9D8B030D-6E8A-4147-A177-3AD203B41FA5}">
                      <a16:colId xmlns:a16="http://schemas.microsoft.com/office/drawing/2014/main" val="214349982"/>
                    </a:ext>
                  </a:extLst>
                </a:gridCol>
                <a:gridCol w="5512890">
                  <a:extLst>
                    <a:ext uri="{9D8B030D-6E8A-4147-A177-3AD203B41FA5}">
                      <a16:colId xmlns:a16="http://schemas.microsoft.com/office/drawing/2014/main" val="3711082131"/>
                    </a:ext>
                  </a:extLst>
                </a:gridCol>
                <a:gridCol w="5512890">
                  <a:extLst>
                    <a:ext uri="{9D8B030D-6E8A-4147-A177-3AD203B41FA5}">
                      <a16:colId xmlns:a16="http://schemas.microsoft.com/office/drawing/2014/main" val="3315636811"/>
                    </a:ext>
                  </a:extLst>
                </a:gridCol>
              </a:tblGrid>
              <a:tr h="240230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</a:rPr>
                        <a:t>Metric name</a:t>
                      </a:r>
                    </a:p>
                  </a:txBody>
                  <a:tcPr marL="33955" marR="33955" marT="16978" marB="16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</a:rPr>
                        <a:t>Metrics formula</a:t>
                      </a:r>
                    </a:p>
                  </a:txBody>
                  <a:tcPr marL="33955" marR="33955" marT="16978" marB="16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</a:rPr>
                        <a:t>Definition</a:t>
                      </a:r>
                    </a:p>
                  </a:txBody>
                  <a:tcPr marL="33955" marR="33955" marT="16978" marB="16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003535"/>
                  </a:ext>
                </a:extLst>
              </a:tr>
              <a:tr h="1890430"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Average queue time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(delta(</a:t>
                      </a:r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nv_inference_queue_duration_us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[1m])/(1+delta(</a:t>
                      </a:r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nv_inference_request_success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[1m]))/1000)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Time in milliseconds a request stays in the Triton Inference Server queue averaged over all the requests in a one-minute time window. This is a measure of your server’s computing capability; if this increases over a threshold, consider scaling your server to more replicas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636015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fontAlgn="t"/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</a:rPr>
                        <a:t>Number of successful requests per minute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sum(delta(</a:t>
                      </a:r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nv_inference_request_success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[1m]))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Total number of successful inference requests captured over a one minute time window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91457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Number of failed requests per minute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sum(delta(</a:t>
                      </a:r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nv_inference_request_failure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[1m]))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Total number of successful inference requests captured over a one minute time window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630298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fontAlgn="t"/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</a:rPr>
                        <a:t>P99 latency is seconds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quantile_over_time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(0.99, </a:t>
                      </a:r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nv_inference_compute_infer_duration_us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[1m]) / 1000 / 1000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The p99 ASR latency of all the request samples captured over a one minute time window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0551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fontAlgn="t"/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</a:rPr>
                        <a:t>P95 latency is seconds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</a:rPr>
                        <a:t>quantile_over_time(0.95, nv_inference_compute_infer_duration_us[1m]) / 1000 / 1000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The p95 ASR latency of all the request samples captured over a one minute time window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31891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fontAlgn="t"/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</a:rPr>
                        <a:t>GPU memory utilization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nv_gpu_memory_used_bytes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 / 1024 / 1024 / 1024)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GPU memory used by the Riva server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19008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fontAlgn="t"/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</a:rPr>
                        <a:t>Number of Riva Servers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count (count by (instance) (</a:t>
                      </a:r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nv_cache_hit_lookup_duration_per_model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))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Riva server replicas on the Kubernetes cluster.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524"/>
                  </a:ext>
                </a:extLst>
              </a:tr>
              <a:tr h="240230">
                <a:tc>
                  <a:txBody>
                    <a:bodyPr/>
                    <a:lstStyle/>
                    <a:p>
                      <a:pPr fontAlgn="t"/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</a:rPr>
                        <a:t>GPU Utilization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GB" sz="1800" dirty="0" err="1">
                          <a:solidFill>
                            <a:schemeClr val="bg1"/>
                          </a:solidFill>
                          <a:effectLst/>
                        </a:rPr>
                        <a:t>nv_gpu_utilization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Average GPU utilization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85711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fontAlgn="t"/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</a:rPr>
                        <a:t>GPU Power Utilization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</a:rPr>
                        <a:t>avg(nv_gpu_power_usage)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GPU power consumption over a period of time</a:t>
                      </a:r>
                    </a:p>
                  </a:txBody>
                  <a:tcPr marL="33955" marR="33955" marT="16978" marB="169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65046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767C500B-FF96-B156-1FF9-0446859FB610}"/>
              </a:ext>
            </a:extLst>
          </p:cNvPr>
          <p:cNvGrpSpPr/>
          <p:nvPr/>
        </p:nvGrpSpPr>
        <p:grpSpPr>
          <a:xfrm>
            <a:off x="16619307" y="29721"/>
            <a:ext cx="1227580" cy="1227580"/>
            <a:chOff x="24670152" y="2762058"/>
            <a:chExt cx="2455160" cy="2455160"/>
          </a:xfrm>
        </p:grpSpPr>
        <p:pic>
          <p:nvPicPr>
            <p:cNvPr id="6" name="Google Shape;1118;g1d5b4ca8232_0_5818" descr="Monitor with solid fill">
              <a:extLst>
                <a:ext uri="{FF2B5EF4-FFF2-40B4-BE49-F238E27FC236}">
                  <a16:creationId xmlns:a16="http://schemas.microsoft.com/office/drawing/2014/main" id="{D91A0467-2E41-8896-8AE6-4AD76DD8CD2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670152" y="2762058"/>
              <a:ext cx="2455160" cy="2455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119;g1d5b4ca8232_0_5818">
              <a:extLst>
                <a:ext uri="{FF2B5EF4-FFF2-40B4-BE49-F238E27FC236}">
                  <a16:creationId xmlns:a16="http://schemas.microsoft.com/office/drawing/2014/main" id="{7C8614AF-E0AC-8007-F675-72A1F87BACB7}"/>
                </a:ext>
              </a:extLst>
            </p:cNvPr>
            <p:cNvSpPr/>
            <p:nvPr/>
          </p:nvSpPr>
          <p:spPr>
            <a:xfrm>
              <a:off x="25391106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8" name="Google Shape;1120;g1d5b4ca8232_0_5818">
              <a:extLst>
                <a:ext uri="{FF2B5EF4-FFF2-40B4-BE49-F238E27FC236}">
                  <a16:creationId xmlns:a16="http://schemas.microsoft.com/office/drawing/2014/main" id="{CE60E36A-B40E-5CF2-6D4E-6B0468ED0513}"/>
                </a:ext>
              </a:extLst>
            </p:cNvPr>
            <p:cNvSpPr/>
            <p:nvPr/>
          </p:nvSpPr>
          <p:spPr>
            <a:xfrm>
              <a:off x="25760577" y="3775443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9" name="Google Shape;1121;g1d5b4ca8232_0_5818">
              <a:extLst>
                <a:ext uri="{FF2B5EF4-FFF2-40B4-BE49-F238E27FC236}">
                  <a16:creationId xmlns:a16="http://schemas.microsoft.com/office/drawing/2014/main" id="{A64A2F2A-DE08-39F0-E3D7-9861DF109114}"/>
                </a:ext>
              </a:extLst>
            </p:cNvPr>
            <p:cNvSpPr/>
            <p:nvPr/>
          </p:nvSpPr>
          <p:spPr>
            <a:xfrm>
              <a:off x="26071824" y="3580710"/>
              <a:ext cx="136800" cy="69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  <p:sp>
          <p:nvSpPr>
            <p:cNvPr id="10" name="Google Shape;1122;g1d5b4ca8232_0_5818">
              <a:extLst>
                <a:ext uri="{FF2B5EF4-FFF2-40B4-BE49-F238E27FC236}">
                  <a16:creationId xmlns:a16="http://schemas.microsoft.com/office/drawing/2014/main" id="{12761E3B-C6C0-7CE0-3E21-F510BB0457D5}"/>
                </a:ext>
              </a:extLst>
            </p:cNvPr>
            <p:cNvSpPr/>
            <p:nvPr/>
          </p:nvSpPr>
          <p:spPr>
            <a:xfrm>
              <a:off x="26381511" y="3775440"/>
              <a:ext cx="136800" cy="49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700">
                <a:solidFill>
                  <a:schemeClr val="lt1"/>
                </a:solidFill>
                <a:latin typeface="NVIDIA Sans" panose="020B0503020203020204" pitchFamily="34" charset="0"/>
                <a:ea typeface="Trebuchet MS"/>
                <a:cs typeface="NVIDIA Sans" panose="020B0503020203020204" pitchFamily="34" charset="0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3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A048-C82F-47B7-80D5-C6AA29E5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>
                <a:solidFill>
                  <a:schemeClr val="bg1"/>
                </a:solidFill>
                <a:latin typeface="NVIDIA Sans"/>
              </a:rPr>
              <a:t>Beyond Model Accuracy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B58FE-25DF-4B88-A1BA-4D127AC0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They do not live in isolation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BD3367-66A2-4BCA-9180-57E3C4307CC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640" y="2659467"/>
            <a:ext cx="14703425" cy="66802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1512B8F-F4E3-4273-A194-3E93F154F3C8}"/>
              </a:ext>
            </a:extLst>
          </p:cNvPr>
          <p:cNvSpPr/>
          <p:nvPr/>
        </p:nvSpPr>
        <p:spPr>
          <a:xfrm rot="8038056">
            <a:off x="9432512" y="2973118"/>
            <a:ext cx="601927" cy="3954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9F2ABD8-6423-44DF-96AB-0B893663B8F4}"/>
              </a:ext>
            </a:extLst>
          </p:cNvPr>
          <p:cNvSpPr/>
          <p:nvPr/>
        </p:nvSpPr>
        <p:spPr>
          <a:xfrm rot="8038056">
            <a:off x="12187785" y="4992087"/>
            <a:ext cx="601927" cy="3954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A5FAB20-B7CE-4FB9-876B-AE6CA7D22613}"/>
              </a:ext>
            </a:extLst>
          </p:cNvPr>
          <p:cNvSpPr/>
          <p:nvPr/>
        </p:nvSpPr>
        <p:spPr>
          <a:xfrm rot="8038056">
            <a:off x="12890305" y="6526057"/>
            <a:ext cx="601927" cy="3954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80209A9-1AFD-4DB3-9CD8-EA4DB1E941C7}"/>
              </a:ext>
            </a:extLst>
          </p:cNvPr>
          <p:cNvSpPr/>
          <p:nvPr/>
        </p:nvSpPr>
        <p:spPr>
          <a:xfrm rot="8038056">
            <a:off x="13171893" y="3680900"/>
            <a:ext cx="601927" cy="3954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A5662D-79EB-43C4-B849-91BF991B49DD}"/>
              </a:ext>
            </a:extLst>
          </p:cNvPr>
          <p:cNvSpPr/>
          <p:nvPr/>
        </p:nvSpPr>
        <p:spPr>
          <a:xfrm rot="8038056">
            <a:off x="13523150" y="5155662"/>
            <a:ext cx="601927" cy="3954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5D0E4A6-0563-4BEA-9DB6-57756BD8E4D2}"/>
              </a:ext>
            </a:extLst>
          </p:cNvPr>
          <p:cNvSpPr/>
          <p:nvPr/>
        </p:nvSpPr>
        <p:spPr>
          <a:xfrm rot="8038056">
            <a:off x="8301543" y="7232296"/>
            <a:ext cx="601927" cy="3954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DC0CCBA-6C6F-4818-976D-11F152FA544E}"/>
              </a:ext>
            </a:extLst>
          </p:cNvPr>
          <p:cNvSpPr/>
          <p:nvPr/>
        </p:nvSpPr>
        <p:spPr>
          <a:xfrm rot="8038056">
            <a:off x="4523626" y="7124011"/>
            <a:ext cx="601927" cy="3954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D15891-C54B-45DD-81ED-F8D318067F54}"/>
              </a:ext>
            </a:extLst>
          </p:cNvPr>
          <p:cNvSpPr/>
          <p:nvPr/>
        </p:nvSpPr>
        <p:spPr>
          <a:xfrm rot="8038056">
            <a:off x="6244142" y="4633474"/>
            <a:ext cx="601927" cy="3954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3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B6D21-699D-4C63-811D-4E003E3559AB}"/>
              </a:ext>
            </a:extLst>
          </p:cNvPr>
          <p:cNvSpPr txBox="1"/>
          <p:nvPr/>
        </p:nvSpPr>
        <p:spPr>
          <a:xfrm>
            <a:off x="9043291" y="1489055"/>
            <a:ext cx="8724009" cy="800219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 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VIDIA Sans"/>
              <a:ea typeface="+mn-ea"/>
              <a:cs typeface="+mn-cs"/>
            </a:endParaRP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Lecture</a:t>
            </a:r>
          </a:p>
          <a:p>
            <a:pPr marL="1332865" marR="0" lvl="1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Beyond Model Accuracy, Meeting Application Requirements</a:t>
            </a:r>
          </a:p>
          <a:p>
            <a:pPr marL="1332865" marR="0" lvl="1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The Right Model</a:t>
            </a:r>
          </a:p>
          <a:p>
            <a:pPr marL="1332865" marR="0" lvl="1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The Right Implementation</a:t>
            </a:r>
          </a:p>
          <a:p>
            <a:pPr marL="1332865" marR="0" lvl="1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Model Optimization Techniques</a:t>
            </a:r>
          </a:p>
          <a:p>
            <a:pPr marL="1332865" marR="0" lvl="1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Beyond a Single Model</a:t>
            </a:r>
          </a:p>
          <a:p>
            <a:pPr marL="1332865" marR="0" lvl="1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Real-World Applications</a:t>
            </a:r>
          </a:p>
          <a:p>
            <a:pPr marL="761365" marR="0" lvl="1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VIDIA Sans"/>
              <a:ea typeface="+mn-ea"/>
              <a:cs typeface="+mn-cs"/>
            </a:endParaRP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Lab</a:t>
            </a:r>
          </a:p>
          <a:p>
            <a:pPr marL="1332865" marR="0" lvl="0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Making Kubernetes GPU-Aware</a:t>
            </a:r>
          </a:p>
          <a:p>
            <a:pPr marL="1332865" marR="0" lvl="0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First GPU-Accelerated Application</a:t>
            </a:r>
          </a:p>
          <a:p>
            <a:pPr marL="1332865" marR="0" lvl="0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Monitoring Your GPUs</a:t>
            </a:r>
          </a:p>
          <a:p>
            <a:pPr marL="1332865" marR="0" lvl="0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Deploying Riva</a:t>
            </a:r>
          </a:p>
          <a:p>
            <a:pPr marL="1332865" marR="0" lvl="0" indent="-5715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VIDIA Sans"/>
                <a:ea typeface="+mn-ea"/>
                <a:cs typeface="+mn-cs"/>
              </a:rPr>
              <a:t>Using Riva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NVIDIA San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DAFB4-6ED9-195A-C60D-E63EBD61C3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70338"/>
            <a:ext cx="4500563" cy="2347912"/>
          </a:xfrm>
        </p:spPr>
        <p:txBody>
          <a:bodyPr/>
          <a:lstStyle/>
          <a:p>
            <a:r>
              <a:rPr lang="en-GB"/>
              <a:t>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47F7-C8AC-B83A-7BAB-4C2DAC5F473B}"/>
              </a:ext>
            </a:extLst>
          </p:cNvPr>
          <p:cNvSpPr txBox="1"/>
          <p:nvPr/>
        </p:nvSpPr>
        <p:spPr>
          <a:xfrm>
            <a:off x="9144000" y="313976"/>
            <a:ext cx="562449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ea typeface="MS PGothic" pitchFamily="34" charset="-128"/>
                <a:cs typeface="NVIDIA Sans" panose="020B0503020203020204" pitchFamily="34" charset="0"/>
              </a:rPr>
              <a:t>Deploy (Part 3)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F0C2B-6F43-2965-63A8-175EE089A55D}"/>
              </a:ext>
            </a:extLst>
          </p:cNvPr>
          <p:cNvSpPr/>
          <p:nvPr/>
        </p:nvSpPr>
        <p:spPr>
          <a:xfrm>
            <a:off x="9694481" y="6953694"/>
            <a:ext cx="7563395" cy="2587255"/>
          </a:xfrm>
          <a:prstGeom prst="round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9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id="{26DD0E47-3513-0027-E8E7-A9DC377C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Overview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26BEE759-03A2-E4CC-48A4-8CF574A97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A9C7ED-180A-4B0B-F2A0-F366C68FDF36}"/>
              </a:ext>
            </a:extLst>
          </p:cNvPr>
          <p:cNvSpPr txBox="1"/>
          <p:nvPr/>
        </p:nvSpPr>
        <p:spPr>
          <a:xfrm>
            <a:off x="134679" y="2932618"/>
            <a:ext cx="800986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04315" marR="0" lvl="1" indent="-742950" algn="l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Deploy a Kubernetes cluster and make Kubernetes GPU-Aware</a:t>
            </a:r>
          </a:p>
          <a:p>
            <a:pPr marL="1504315" marR="0" lvl="1" indent="-742950" algn="l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First GPU-accelerated application</a:t>
            </a:r>
          </a:p>
          <a:p>
            <a:pPr marL="1504315" marR="0" lvl="1" indent="-742950" algn="l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Deploy Riva ASR and TTS on the Kubernetes cluster </a:t>
            </a:r>
          </a:p>
          <a:p>
            <a:pPr marL="1504315" marR="0" lvl="1" indent="-742950" algn="l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Request Riva services from Kubernetes cluster</a:t>
            </a:r>
          </a:p>
          <a:p>
            <a:pPr marL="1504315" lvl="1" indent="-742950">
              <a:buClr>
                <a:schemeClr val="tx2"/>
              </a:buClr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Monitoring your Application with Prometheus and Grafana, </a:t>
            </a:r>
          </a:p>
          <a:p>
            <a:pPr marL="2266284" lvl="2" indent="-742950">
              <a:buClr>
                <a:schemeClr val="tx2"/>
              </a:buClr>
              <a:buFont typeface="+mj-lt"/>
              <a:buAutoNum type="arabicPeriod"/>
              <a:defRPr/>
            </a:pPr>
            <a:r>
              <a:rPr lang="en-GB" sz="2400" b="0" i="0" dirty="0">
                <a:solidFill>
                  <a:srgbClr val="1A1A1A"/>
                </a:solidFill>
                <a:effectLst/>
                <a:latin typeface="din-2014"/>
              </a:rPr>
              <a:t>Riva provides </a:t>
            </a:r>
            <a:r>
              <a:rPr lang="en-GB" sz="2400" b="0" i="0" u="none" strike="noStrike" dirty="0">
                <a:effectLst/>
                <a:latin typeface="din-2014"/>
                <a:hlinkClick r:id="rId2"/>
              </a:rPr>
              <a:t>Prometheus</a:t>
            </a:r>
            <a:r>
              <a:rPr lang="en-GB" sz="2400" b="0" i="0" dirty="0">
                <a:solidFill>
                  <a:srgbClr val="1A1A1A"/>
                </a:solidFill>
                <a:effectLst/>
                <a:latin typeface="din-2014"/>
              </a:rPr>
              <a:t> metrics indicating GPU and request statistics in plain text. M</a:t>
            </a:r>
            <a:r>
              <a:rPr lang="en-GB" sz="2400" dirty="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t>etrics exposed on server:8002/metrics.</a:t>
            </a:r>
          </a:p>
          <a:p>
            <a:pPr marL="2266284" lvl="2" indent="-742950">
              <a:buClr>
                <a:schemeClr val="tx2"/>
              </a:buClr>
              <a:buFont typeface="+mj-lt"/>
              <a:buAutoNum type="arabicPeriod"/>
              <a:defRPr/>
            </a:pPr>
            <a:r>
              <a:rPr lang="en-GB" sz="2400" b="0" i="0" dirty="0">
                <a:solidFill>
                  <a:srgbClr val="1A1A1A"/>
                </a:solidFill>
                <a:effectLst/>
                <a:latin typeface="din-2014"/>
              </a:rPr>
              <a:t>Metrics are viewed using a sample Grafana dashboard.</a:t>
            </a:r>
            <a:endParaRPr lang="en-GB" sz="2400" dirty="0">
              <a:solidFill>
                <a:schemeClr val="bg1"/>
              </a:solidFill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  <a:p>
            <a:pPr marL="2266284" lvl="2" indent="-742950">
              <a:buClr>
                <a:schemeClr val="tx2"/>
              </a:buClr>
              <a:buFont typeface="+mj-lt"/>
              <a:buAutoNum type="arabicPeriod"/>
              <a:defRPr/>
            </a:pPr>
            <a:endParaRPr lang="en-US" sz="2400" dirty="0">
              <a:solidFill>
                <a:schemeClr val="bg1"/>
              </a:solidFill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E3B31-3149-DF22-3F10-4763C83F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9466" y="2800539"/>
            <a:ext cx="7993424" cy="5208928"/>
          </a:xfrm>
          <a:prstGeom prst="roundRect">
            <a:avLst>
              <a:gd name="adj" fmla="val 875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49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DB130-1C29-5DC2-9FA6-CA8874A63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dirty="0">
                <a:solidFill>
                  <a:srgbClr val="76B900"/>
                </a:solidFill>
                <a:latin typeface="Trebuchet MS"/>
              </a:rPr>
              <a:t>Lab </a:t>
            </a:r>
          </a:p>
        </p:txBody>
      </p:sp>
    </p:spTree>
    <p:extLst>
      <p:ext uri="{BB962C8B-B14F-4D97-AF65-F5344CB8AC3E}">
        <p14:creationId xmlns:p14="http://schemas.microsoft.com/office/powerpoint/2010/main" val="400459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15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A048-C82F-47B7-80D5-C6AA29E5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>
                <a:solidFill>
                  <a:schemeClr val="bg1"/>
                </a:solidFill>
                <a:latin typeface="NVIDIA Sans"/>
              </a:rPr>
              <a:t>Beyond Model Accuracy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B58FE-25DF-4B88-A1BA-4D127AC0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And they need to evolve over time</a:t>
            </a:r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F792F6-73B0-4722-BF6D-AA7B9B7582B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593" y="2262765"/>
            <a:ext cx="6597650" cy="659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F081C8-8052-4DA7-B0D1-BF40B7B3A7B7}"/>
              </a:ext>
            </a:extLst>
          </p:cNvPr>
          <p:cNvSpPr/>
          <p:nvPr/>
        </p:nvSpPr>
        <p:spPr>
          <a:xfrm>
            <a:off x="1" y="9863808"/>
            <a:ext cx="42322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https://en.wikipedia.org/wiki/Stationary_process</a:t>
            </a:r>
          </a:p>
        </p:txBody>
      </p:sp>
    </p:spTree>
    <p:extLst>
      <p:ext uri="{BB962C8B-B14F-4D97-AF65-F5344CB8AC3E}">
        <p14:creationId xmlns:p14="http://schemas.microsoft.com/office/powerpoint/2010/main" val="701890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A048-C82F-47B7-80D5-C6AA29E5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>
                <a:solidFill>
                  <a:schemeClr val="bg1"/>
                </a:solidFill>
                <a:latin typeface="NVIDIA Sans"/>
              </a:rPr>
              <a:t>Beyond Model Accuracy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B58FE-25DF-4B88-A1BA-4D127AC0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Complexity of real-world applications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1E6FF1-2996-4E87-9E59-7A7585E89A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508" y="3586265"/>
            <a:ext cx="13214350" cy="4446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9C4BAC-827F-4492-A3C8-06D968620B39}"/>
              </a:ext>
            </a:extLst>
          </p:cNvPr>
          <p:cNvSpPr/>
          <p:nvPr/>
        </p:nvSpPr>
        <p:spPr>
          <a:xfrm>
            <a:off x="-105836" y="9671447"/>
            <a:ext cx="117686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rgbClr val="222222"/>
                </a:solidFill>
                <a:latin typeface="Arial" panose="020B0604020202020204" pitchFamily="34" charset="0"/>
              </a:rPr>
              <a:t>Sculley, D., Holt, G., </a:t>
            </a:r>
            <a:r>
              <a:rPr lang="en-US" sz="1500" err="1">
                <a:solidFill>
                  <a:srgbClr val="222222"/>
                </a:solidFill>
                <a:latin typeface="Arial" panose="020B0604020202020204" pitchFamily="34" charset="0"/>
              </a:rPr>
              <a:t>Golovin</a:t>
            </a:r>
            <a:r>
              <a:rPr lang="en-US" sz="1500">
                <a:solidFill>
                  <a:srgbClr val="222222"/>
                </a:solidFill>
                <a:latin typeface="Arial" panose="020B0604020202020204" pitchFamily="34" charset="0"/>
              </a:rPr>
              <a:t>, D., </a:t>
            </a:r>
            <a:r>
              <a:rPr lang="en-US" sz="1500" err="1">
                <a:solidFill>
                  <a:srgbClr val="222222"/>
                </a:solidFill>
                <a:latin typeface="Arial" panose="020B0604020202020204" pitchFamily="34" charset="0"/>
              </a:rPr>
              <a:t>Davydov</a:t>
            </a:r>
            <a:r>
              <a:rPr lang="en-US" sz="1500">
                <a:solidFill>
                  <a:srgbClr val="222222"/>
                </a:solidFill>
                <a:latin typeface="Arial" panose="020B0604020202020204" pitchFamily="34" charset="0"/>
              </a:rPr>
              <a:t>, E., Phillips, T., Ebner, D., ... &amp; Dennison, D. (2015). Hidden technical debt in machine learning systems. In Advances in neural information processing systems (pp. 2503-2511).</a:t>
            </a:r>
            <a:endParaRPr lang="en-US" sz="150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2D52D78-0E68-A283-A89E-99E94D1F4747}"/>
              </a:ext>
            </a:extLst>
          </p:cNvPr>
          <p:cNvSpPr/>
          <p:nvPr/>
        </p:nvSpPr>
        <p:spPr>
          <a:xfrm rot="8038056">
            <a:off x="7993015" y="5067366"/>
            <a:ext cx="601927" cy="395465"/>
          </a:xfrm>
          <a:prstGeom prst="rightArrow">
            <a:avLst/>
          </a:prstGeom>
          <a:solidFill>
            <a:schemeClr val="tx2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42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F8837C-89C8-38C5-B64A-EF6C57156163}"/>
              </a:ext>
            </a:extLst>
          </p:cNvPr>
          <p:cNvGrpSpPr/>
          <p:nvPr/>
        </p:nvGrpSpPr>
        <p:grpSpPr>
          <a:xfrm>
            <a:off x="2269067" y="2654663"/>
            <a:ext cx="12739127" cy="6811069"/>
            <a:chOff x="2343150" y="3857959"/>
            <a:chExt cx="13347700" cy="67393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D1C27-6A4E-4DAE-9323-EB9575CD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3150" y="3857959"/>
              <a:ext cx="13347700" cy="35180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6B1FB3-48E7-431A-8B6D-A29C9F53A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3150" y="8654872"/>
              <a:ext cx="13347700" cy="19423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DD95AC-4D37-4968-A6B0-D425EA7ECFC6}"/>
              </a:ext>
            </a:extLst>
          </p:cNvPr>
          <p:cNvSpPr txBox="1"/>
          <p:nvPr/>
        </p:nvSpPr>
        <p:spPr>
          <a:xfrm>
            <a:off x="185531" y="9867296"/>
            <a:ext cx="8191345" cy="5909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>
                <a:hlinkClick r:id="rId5"/>
              </a:rPr>
              <a:t>https://developer.nvidia.com/deep-learning-performance-training-inference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B14C02-C450-E25E-58D2-266F7203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>
                <a:solidFill>
                  <a:schemeClr val="bg1"/>
                </a:solidFill>
                <a:latin typeface="NVIDIA Sans"/>
              </a:rPr>
              <a:t>Beyond Model Accuracy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0785E1-0112-FF08-FA56-47484C7E6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Trebuchet MS"/>
              </a:rPr>
              <a:t>The trade-off | accuracy - latency – throughput – power efficiency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376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.pptx" id="{17E32700-DCD5-4248-AC7B-20BE646209B8}" vid="{8F3B7850-B8CA-4B46-BDF2-5559B4A46F81}"/>
    </a:ext>
  </a:extLst>
</a:theme>
</file>

<file path=ppt/theme/theme2.xml><?xml version="1.0" encoding="utf-8"?>
<a:theme xmlns:a="http://schemas.openxmlformats.org/drawingml/2006/main" name="1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.pptx" id="{17E32700-DCD5-4248-AC7B-20BE646209B8}" vid="{8F3B7850-B8CA-4B46-BDF2-5559B4A46F81}"/>
    </a:ext>
  </a:extLst>
</a:theme>
</file>

<file path=ppt/theme/theme4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B329F625-054B-4E4B-8999-1FFC650B9044}" vid="{38D618EC-8C82-4BA4-A430-D32CE6B0BEE1}"/>
    </a:ext>
  </a:extLst>
</a:theme>
</file>

<file path=ppt/theme/theme6.xml><?xml version="1.0" encoding="utf-8"?>
<a:theme xmlns:a="http://schemas.openxmlformats.org/drawingml/2006/main" name="1_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B329F625-054B-4E4B-8999-1FFC650B9044}" vid="{38D618EC-8C82-4BA4-A430-D32CE6B0BEE1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5">
    <a:dk1>
      <a:srgbClr val="FFFFFF"/>
    </a:dk1>
    <a:lt1>
      <a:srgbClr val="000000"/>
    </a:lt1>
    <a:dk2>
      <a:srgbClr val="76B900"/>
    </a:dk2>
    <a:lt2>
      <a:srgbClr val="CDCDCD"/>
    </a:lt2>
    <a:accent1>
      <a:srgbClr val="008564"/>
    </a:accent1>
    <a:accent2>
      <a:srgbClr val="5D1682"/>
    </a:accent2>
    <a:accent3>
      <a:srgbClr val="890C58"/>
    </a:accent3>
    <a:accent4>
      <a:srgbClr val="5E5E5E"/>
    </a:accent4>
    <a:accent5>
      <a:srgbClr val="8C8C8C"/>
    </a:accent5>
    <a:accent6>
      <a:srgbClr val="0071C5"/>
    </a:accent6>
    <a:hlink>
      <a:srgbClr val="76B900"/>
    </a:hlink>
    <a:folHlink>
      <a:srgbClr val="76B90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_activity xmlns="4fd830ce-52cd-4185-9458-46ccc5bb85b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926A2CEB270349BA2D22BAA467A361" ma:contentTypeVersion="14" ma:contentTypeDescription="Create a new document." ma:contentTypeScope="" ma:versionID="0086302dff53acb1878c6bbc48879782">
  <xsd:schema xmlns:xsd="http://www.w3.org/2001/XMLSchema" xmlns:xs="http://www.w3.org/2001/XMLSchema" xmlns:p="http://schemas.microsoft.com/office/2006/metadata/properties" xmlns:ns3="4fd830ce-52cd-4185-9458-46ccc5bb85b8" xmlns:ns4="4f3313d5-562f-4d62-8e1f-2fb9841fc804" targetNamespace="http://schemas.microsoft.com/office/2006/metadata/properties" ma:root="true" ma:fieldsID="ab6ad70021b2785c6ccec95730205c32" ns3:_="" ns4:_="">
    <xsd:import namespace="4fd830ce-52cd-4185-9458-46ccc5bb85b8"/>
    <xsd:import namespace="4f3313d5-562f-4d62-8e1f-2fb9841fc8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d830ce-52cd-4185-9458-46ccc5bb85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313d5-562f-4d62-8e1f-2fb9841fc80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4f3313d5-562f-4d62-8e1f-2fb9841fc804"/>
    <ds:schemaRef ds:uri="4fd830ce-52cd-4185-9458-46ccc5bb85b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68A074-7974-4986-B58C-334B6F4344AE}">
  <ds:schemaRefs>
    <ds:schemaRef ds:uri="4f3313d5-562f-4d62-8e1f-2fb9841fc804"/>
    <ds:schemaRef ds:uri="4fd830ce-52cd-4185-9458-46ccc5bb85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NVIDIA_DLI_Corp_PPT_Template_LIGHT_2020</Template>
  <TotalTime>610</TotalTime>
  <Words>3581</Words>
  <Application>Microsoft Office PowerPoint</Application>
  <PresentationFormat>Custom</PresentationFormat>
  <Paragraphs>817</Paragraphs>
  <Slides>63</Slides>
  <Notes>57</Notes>
  <HiddenSlides>2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63</vt:i4>
      </vt:variant>
    </vt:vector>
  </HeadingPairs>
  <TitlesOfParts>
    <vt:vector size="84" baseType="lpstr">
      <vt:lpstr>Arial</vt:lpstr>
      <vt:lpstr>Calibri</vt:lpstr>
      <vt:lpstr>Consolas</vt:lpstr>
      <vt:lpstr>Courier New</vt:lpstr>
      <vt:lpstr>din-2014</vt:lpstr>
      <vt:lpstr>DINPro-Medium</vt:lpstr>
      <vt:lpstr>DINPro-Regular</vt:lpstr>
      <vt:lpstr>Lucida Grande</vt:lpstr>
      <vt:lpstr>Noto Sans Symbols</vt:lpstr>
      <vt:lpstr>NVIDIA Sans</vt:lpstr>
      <vt:lpstr>NVIDIA Sans Light</vt:lpstr>
      <vt:lpstr>NVIDIA Sans Medium</vt:lpstr>
      <vt:lpstr>Roboto Mono</vt:lpstr>
      <vt:lpstr>Trebuchet MS</vt:lpstr>
      <vt:lpstr>Wingdings</vt:lpstr>
      <vt:lpstr>Title &amp; Bullet</vt:lpstr>
      <vt:lpstr>1_Title &amp; Bullet</vt:lpstr>
      <vt:lpstr>Title &amp; Bullet</vt:lpstr>
      <vt:lpstr>Title &amp; Bullet</vt:lpstr>
      <vt:lpstr>Title Only</vt:lpstr>
      <vt:lpstr>1_Title Only</vt:lpstr>
      <vt:lpstr>Part 3: Production Deployment</vt:lpstr>
      <vt:lpstr>PowerPoint Presentation</vt:lpstr>
      <vt:lpstr>PowerPoint Presentation</vt:lpstr>
      <vt:lpstr>Part 1</vt:lpstr>
      <vt:lpstr>AI Deep Learning Inference Workflow</vt:lpstr>
      <vt:lpstr>Beyond Model Accuracy</vt:lpstr>
      <vt:lpstr>Beyond Model Accuracy</vt:lpstr>
      <vt:lpstr>Beyond Model Accuracy</vt:lpstr>
      <vt:lpstr>Beyond Model Accuracy</vt:lpstr>
      <vt:lpstr>Part 1</vt:lpstr>
      <vt:lpstr>Model Selection</vt:lpstr>
      <vt:lpstr>Model Selection</vt:lpstr>
      <vt:lpstr>Model Selection</vt:lpstr>
      <vt:lpstr>Scaling</vt:lpstr>
      <vt:lpstr>Part 1</vt:lpstr>
      <vt:lpstr>Code Quality Is Key</vt:lpstr>
      <vt:lpstr>Part 1</vt:lpstr>
      <vt:lpstr>Quantization</vt:lpstr>
      <vt:lpstr>Quantization</vt:lpstr>
      <vt:lpstr>Quantization</vt:lpstr>
      <vt:lpstr>Quantization</vt:lpstr>
      <vt:lpstr>Model Pruning </vt:lpstr>
      <vt:lpstr>Model Pruning</vt:lpstr>
      <vt:lpstr>Model Pruning</vt:lpstr>
      <vt:lpstr>Model Pruning </vt:lpstr>
      <vt:lpstr>Bert Squad Example</vt:lpstr>
      <vt:lpstr>Knowledge Distillation</vt:lpstr>
      <vt:lpstr>Model Optimizations </vt:lpstr>
      <vt:lpstr>PowerPoint Presentation</vt:lpstr>
      <vt:lpstr>TensorRT</vt:lpstr>
      <vt:lpstr>TensorRT</vt:lpstr>
      <vt:lpstr>TensorRT</vt:lpstr>
      <vt:lpstr>TensorRT</vt:lpstr>
      <vt:lpstr>TensorRT</vt:lpstr>
      <vt:lpstr>Inference Optimization Workflow for TensorRT</vt:lpstr>
      <vt:lpstr>Framework Integrations</vt:lpstr>
      <vt:lpstr>TensorRT Integrated With PyTorch and TensorFlow</vt:lpstr>
      <vt:lpstr>Sparsity Support</vt:lpstr>
      <vt:lpstr>TensorRT</vt:lpstr>
      <vt:lpstr>Part 1</vt:lpstr>
      <vt:lpstr>Build the Application</vt:lpstr>
      <vt:lpstr>Challenges In Model Deployment</vt:lpstr>
      <vt:lpstr>Nvidia Triton Inference Server</vt:lpstr>
      <vt:lpstr>Nvidia Triton Inference Server</vt:lpstr>
      <vt:lpstr>Nvidia Triton Inference Server</vt:lpstr>
      <vt:lpstr>Nvidia Triton Inference Server</vt:lpstr>
      <vt:lpstr>Nvidia Triton Inference Server</vt:lpstr>
      <vt:lpstr>Nvidia Triton Inference Server</vt:lpstr>
      <vt:lpstr>Nvidia Triton Inference Server</vt:lpstr>
      <vt:lpstr>NVIDIA Riva</vt:lpstr>
      <vt:lpstr>Part 1</vt:lpstr>
      <vt:lpstr>Real-World Applications Challenges</vt:lpstr>
      <vt:lpstr>Real-World Applications Challenges</vt:lpstr>
      <vt:lpstr>Real-World Applications Challenges</vt:lpstr>
      <vt:lpstr>Monitoring</vt:lpstr>
      <vt:lpstr>Monitoring</vt:lpstr>
      <vt:lpstr>Monitoring</vt:lpstr>
      <vt:lpstr>Monitoring</vt:lpstr>
      <vt:lpstr>Monitoring</vt:lpstr>
      <vt:lpstr>Part 1</vt:lpstr>
      <vt:lpstr>Lab Overview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subject/>
  <dc:creator>Dana Sheahen</dc:creator>
  <cp:keywords/>
  <dc:description/>
  <cp:lastModifiedBy>Meriem Bendris</cp:lastModifiedBy>
  <cp:revision>34</cp:revision>
  <dcterms:created xsi:type="dcterms:W3CDTF">2020-08-13T21:01:19Z</dcterms:created>
  <dcterms:modified xsi:type="dcterms:W3CDTF">2023-02-17T22:28:54Z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0x01010089926A2CEB270349BA2D22BAA467A361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